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7" r:id="rId3"/>
  </p:sldMasterIdLst>
  <p:notesMasterIdLst>
    <p:notesMasterId r:id="rId11"/>
  </p:notesMasterIdLst>
  <p:handoutMasterIdLst>
    <p:handoutMasterId r:id="rId12"/>
  </p:handoutMasterIdLst>
  <p:sldIdLst>
    <p:sldId id="257" r:id="rId4"/>
    <p:sldId id="297" r:id="rId5"/>
    <p:sldId id="298" r:id="rId6"/>
    <p:sldId id="273" r:id="rId7"/>
    <p:sldId id="295" r:id="rId8"/>
    <p:sldId id="277" r:id="rId9"/>
    <p:sldId id="300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  <a:srgbClr val="BF590D"/>
    <a:srgbClr val="FF7C80"/>
    <a:srgbClr val="BD2C0F"/>
    <a:srgbClr val="CC3300"/>
    <a:srgbClr val="829ED3"/>
    <a:srgbClr val="993300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205" autoAdjust="0"/>
    <p:restoredTop sz="96670" autoAdjust="0"/>
  </p:normalViewPr>
  <p:slideViewPr>
    <p:cSldViewPr>
      <p:cViewPr varScale="1">
        <p:scale>
          <a:sx n="109" d="100"/>
          <a:sy n="109" d="100"/>
        </p:scale>
        <p:origin x="-1596" y="-78"/>
      </p:cViewPr>
      <p:guideLst>
        <p:guide orient="horz" pos="2341"/>
        <p:guide orient="horz" pos="3566"/>
        <p:guide orient="horz" pos="4020"/>
        <p:guide orient="horz" pos="2886"/>
        <p:guide orient="horz" pos="1548"/>
        <p:guide orient="horz" pos="2636"/>
        <p:guide orient="horz" pos="663"/>
        <p:guide orient="horz" pos="278"/>
        <p:guide pos="2880"/>
        <p:guide pos="158"/>
        <p:guide pos="5602"/>
        <p:guide pos="771"/>
        <p:guide pos="4989"/>
        <p:guide pos="3810"/>
        <p:guide pos="4694"/>
        <p:guide pos="4014"/>
      </p:guideLst>
    </p:cSldViewPr>
  </p:slideViewPr>
  <p:outlineViewPr>
    <p:cViewPr>
      <p:scale>
        <a:sx n="33" d="100"/>
        <a:sy n="33" d="100"/>
      </p:scale>
      <p:origin x="0" y="11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852" y="-36"/>
      </p:cViewPr>
      <p:guideLst>
        <p:guide orient="horz" pos="3126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E6801-FC81-493F-ABF8-405628CB1D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4C6D39-0E21-4884-9A7B-86539FA1B48C}">
      <dgm:prSet phldrT="[Text]" custT="1"/>
      <dgm:spPr/>
      <dgm:t>
        <a:bodyPr/>
        <a:lstStyle/>
        <a:p>
          <a:pPr rtl="0"/>
          <a:r>
            <a:rPr lang="en-US" sz="2000" b="1" dirty="0" smtClean="0"/>
            <a:t>We are unique: A Bank and a public institution</a:t>
          </a:r>
          <a:endParaRPr lang="en-US" sz="2000" dirty="0"/>
        </a:p>
      </dgm:t>
    </dgm:pt>
    <dgm:pt modelId="{5A1101BB-D16C-4AB0-9732-582BCC2544A2}" type="parTrans" cxnId="{F2EAAA25-6932-463C-81A8-E20BFF9CED44}">
      <dgm:prSet/>
      <dgm:spPr/>
      <dgm:t>
        <a:bodyPr/>
        <a:lstStyle/>
        <a:p>
          <a:endParaRPr lang="en-US"/>
        </a:p>
      </dgm:t>
    </dgm:pt>
    <dgm:pt modelId="{011D35BB-0CD0-4BFD-A657-74FE551FF0F3}" type="sibTrans" cxnId="{F2EAAA25-6932-463C-81A8-E20BFF9CED44}">
      <dgm:prSet/>
      <dgm:spPr/>
      <dgm:t>
        <a:bodyPr/>
        <a:lstStyle/>
        <a:p>
          <a:endParaRPr lang="en-US"/>
        </a:p>
      </dgm:t>
    </dgm:pt>
    <dgm:pt modelId="{46A4B1A8-51E2-4BD8-A808-26BEE976F03A}">
      <dgm:prSet phldrT="[Text]" custT="1"/>
      <dgm:spPr/>
      <dgm:t>
        <a:bodyPr/>
        <a:lstStyle/>
        <a:p>
          <a:pPr rtl="0"/>
          <a:r>
            <a:rPr lang="en-GB" sz="2000" b="1" dirty="0" smtClean="0"/>
            <a:t>Our governing bodies are made up exclusively of representatives appointed directly by EU Member States</a:t>
          </a:r>
          <a:endParaRPr lang="en-US" sz="2000" dirty="0"/>
        </a:p>
      </dgm:t>
    </dgm:pt>
    <dgm:pt modelId="{03A44C3C-D905-4CF9-9952-848E8BD5D0E8}" type="parTrans" cxnId="{A8D78720-4753-4E93-95F3-AB9FBDDF19B9}">
      <dgm:prSet/>
      <dgm:spPr/>
      <dgm:t>
        <a:bodyPr/>
        <a:lstStyle/>
        <a:p>
          <a:endParaRPr lang="en-US"/>
        </a:p>
      </dgm:t>
    </dgm:pt>
    <dgm:pt modelId="{E2261CBB-598F-49E9-AE4B-1B6B5F74BC05}" type="sibTrans" cxnId="{A8D78720-4753-4E93-95F3-AB9FBDDF19B9}">
      <dgm:prSet/>
      <dgm:spPr/>
      <dgm:t>
        <a:bodyPr/>
        <a:lstStyle/>
        <a:p>
          <a:endParaRPr lang="en-US"/>
        </a:p>
      </dgm:t>
    </dgm:pt>
    <dgm:pt modelId="{065A8386-6D11-4A67-80FC-8812F8CDE9B6}">
      <dgm:prSet phldrT="[Text]" custT="1"/>
      <dgm:spPr/>
      <dgm:t>
        <a:bodyPr/>
        <a:lstStyle/>
        <a:p>
          <a:pPr rtl="0"/>
          <a:r>
            <a:rPr lang="en-GB" sz="2000" b="1" dirty="0" smtClean="0"/>
            <a:t>Our financial statements are published within four months of the year end </a:t>
          </a:r>
          <a:endParaRPr lang="en-US" sz="2000" dirty="0"/>
        </a:p>
      </dgm:t>
    </dgm:pt>
    <dgm:pt modelId="{BA103C80-93C5-46F3-9BFD-72EBA015953B}" type="parTrans" cxnId="{F1B72023-1CB1-47D3-BCB0-B2B33462EC04}">
      <dgm:prSet/>
      <dgm:spPr/>
      <dgm:t>
        <a:bodyPr/>
        <a:lstStyle/>
        <a:p>
          <a:endParaRPr lang="en-US"/>
        </a:p>
      </dgm:t>
    </dgm:pt>
    <dgm:pt modelId="{3B9A8DF6-A73A-4EC3-B073-B23BDDFE52E8}" type="sibTrans" cxnId="{F1B72023-1CB1-47D3-BCB0-B2B33462EC04}">
      <dgm:prSet/>
      <dgm:spPr/>
      <dgm:t>
        <a:bodyPr/>
        <a:lstStyle/>
        <a:p>
          <a:endParaRPr lang="en-US"/>
        </a:p>
      </dgm:t>
    </dgm:pt>
    <dgm:pt modelId="{07097E31-EA63-4331-85F3-1A7EF3F5BEE0}">
      <dgm:prSet phldrT="[Text]" custT="1"/>
      <dgm:spPr/>
      <dgm:t>
        <a:bodyPr/>
        <a:lstStyle/>
        <a:p>
          <a:r>
            <a:rPr lang="en-GB" sz="2000" b="1" dirty="0" smtClean="0"/>
            <a:t>We have an independent Audit Committee </a:t>
          </a:r>
          <a:endParaRPr lang="en-US" sz="2000" dirty="0"/>
        </a:p>
      </dgm:t>
    </dgm:pt>
    <dgm:pt modelId="{FA87F026-822B-47EF-99BE-62D0FFA61431}" type="parTrans" cxnId="{0C6A6DF8-04EA-4F33-8F65-F681900F1A1A}">
      <dgm:prSet/>
      <dgm:spPr/>
      <dgm:t>
        <a:bodyPr/>
        <a:lstStyle/>
        <a:p>
          <a:endParaRPr lang="en-US"/>
        </a:p>
      </dgm:t>
    </dgm:pt>
    <dgm:pt modelId="{609A6148-F6FB-440D-AE3B-BD5213F0FB0D}" type="sibTrans" cxnId="{0C6A6DF8-04EA-4F33-8F65-F681900F1A1A}">
      <dgm:prSet/>
      <dgm:spPr/>
      <dgm:t>
        <a:bodyPr/>
        <a:lstStyle/>
        <a:p>
          <a:endParaRPr lang="en-US"/>
        </a:p>
      </dgm:t>
    </dgm:pt>
    <dgm:pt modelId="{B1F37463-FA9B-4DDF-9F1D-04C48ED9A16C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Operating in the </a:t>
          </a:r>
          <a:r>
            <a:rPr lang="fr-CH" dirty="0" err="1" smtClean="0">
              <a:solidFill>
                <a:schemeClr val="tx2"/>
              </a:solidFill>
            </a:rPr>
            <a:t>markets</a:t>
          </a:r>
          <a:r>
            <a:rPr lang="fr-CH" dirty="0" smtClean="0">
              <a:solidFill>
                <a:schemeClr val="tx2"/>
              </a:solidFill>
            </a:rPr>
            <a:t> on </a:t>
          </a:r>
          <a:r>
            <a:rPr lang="fr-CH" dirty="0" err="1" smtClean="0">
              <a:solidFill>
                <a:schemeClr val="tx2"/>
              </a:solidFill>
            </a:rPr>
            <a:t>competitive</a:t>
          </a:r>
          <a:r>
            <a:rPr lang="fr-CH" dirty="0" smtClean="0">
              <a:solidFill>
                <a:schemeClr val="tx2"/>
              </a:solidFill>
            </a:rPr>
            <a:t> </a:t>
          </a:r>
          <a:r>
            <a:rPr lang="fr-CH" dirty="0" err="1" smtClean="0">
              <a:solidFill>
                <a:schemeClr val="tx2"/>
              </a:solidFill>
            </a:rPr>
            <a:t>terms</a:t>
          </a:r>
          <a:endParaRPr lang="en-US" dirty="0">
            <a:solidFill>
              <a:schemeClr val="tx2"/>
            </a:solidFill>
          </a:endParaRPr>
        </a:p>
      </dgm:t>
    </dgm:pt>
    <dgm:pt modelId="{4059B52C-A9A7-4358-BBFE-907523132618}" type="parTrans" cxnId="{6227457B-EEC3-47B2-9DF6-B8F7263E478C}">
      <dgm:prSet/>
      <dgm:spPr/>
      <dgm:t>
        <a:bodyPr/>
        <a:lstStyle/>
        <a:p>
          <a:endParaRPr lang="en-US"/>
        </a:p>
      </dgm:t>
    </dgm:pt>
    <dgm:pt modelId="{F336BC75-C374-4268-8244-B7ADC3E5B666}" type="sibTrans" cxnId="{6227457B-EEC3-47B2-9DF6-B8F7263E478C}">
      <dgm:prSet/>
      <dgm:spPr/>
      <dgm:t>
        <a:bodyPr/>
        <a:lstStyle/>
        <a:p>
          <a:endParaRPr lang="en-US"/>
        </a:p>
      </dgm:t>
    </dgm:pt>
    <dgm:pt modelId="{360B856A-45E3-47B4-AB5B-FF067890BA81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Embedded in the </a:t>
          </a:r>
          <a:r>
            <a:rPr lang="fr-CH" dirty="0" err="1" smtClean="0">
              <a:solidFill>
                <a:schemeClr val="tx2"/>
              </a:solidFill>
            </a:rPr>
            <a:t>family</a:t>
          </a:r>
          <a:r>
            <a:rPr lang="fr-CH" dirty="0" smtClean="0">
              <a:solidFill>
                <a:schemeClr val="tx2"/>
              </a:solidFill>
            </a:rPr>
            <a:t> of EU institutions</a:t>
          </a:r>
          <a:endParaRPr lang="en-US" dirty="0">
            <a:solidFill>
              <a:schemeClr val="tx2"/>
            </a:solidFill>
          </a:endParaRPr>
        </a:p>
      </dgm:t>
    </dgm:pt>
    <dgm:pt modelId="{6410E6D4-8CA6-421B-9FA2-3BDD86D85C16}" type="parTrans" cxnId="{01D08475-8BFB-48CA-9451-1B67DE53741A}">
      <dgm:prSet/>
      <dgm:spPr/>
      <dgm:t>
        <a:bodyPr/>
        <a:lstStyle/>
        <a:p>
          <a:endParaRPr lang="en-US"/>
        </a:p>
      </dgm:t>
    </dgm:pt>
    <dgm:pt modelId="{BB2FA4B9-7563-4189-9B9E-168040C174DD}" type="sibTrans" cxnId="{01D08475-8BFB-48CA-9451-1B67DE53741A}">
      <dgm:prSet/>
      <dgm:spPr/>
      <dgm:t>
        <a:bodyPr/>
        <a:lstStyle/>
        <a:p>
          <a:endParaRPr lang="en-US"/>
        </a:p>
      </dgm:t>
    </dgm:pt>
    <dgm:pt modelId="{5AB6DDF6-74FC-4671-8304-076455EEC963}">
      <dgm:prSet/>
      <dgm:spPr/>
      <dgm:t>
        <a:bodyPr/>
        <a:lstStyle/>
        <a:p>
          <a:r>
            <a:rPr lang="fr-CH" dirty="0" err="1" smtClean="0">
              <a:solidFill>
                <a:schemeClr val="tx2"/>
              </a:solidFill>
            </a:rPr>
            <a:t>Board</a:t>
          </a:r>
          <a:r>
            <a:rPr lang="fr-CH" dirty="0" smtClean="0">
              <a:solidFill>
                <a:schemeClr val="tx2"/>
              </a:solidFill>
            </a:rPr>
            <a:t> of </a:t>
          </a:r>
          <a:r>
            <a:rPr lang="fr-CH" dirty="0" err="1" smtClean="0">
              <a:solidFill>
                <a:schemeClr val="tx2"/>
              </a:solidFill>
            </a:rPr>
            <a:t>Governors</a:t>
          </a:r>
          <a:r>
            <a:rPr lang="fr-CH" dirty="0" smtClean="0">
              <a:solidFill>
                <a:schemeClr val="tx2"/>
              </a:solidFill>
            </a:rPr>
            <a:t>: 28 EU Finance </a:t>
          </a:r>
          <a:r>
            <a:rPr lang="fr-CH" dirty="0" err="1" smtClean="0">
              <a:solidFill>
                <a:schemeClr val="tx2"/>
              </a:solidFill>
            </a:rPr>
            <a:t>Ministers</a:t>
          </a:r>
          <a:endParaRPr lang="en-US" dirty="0">
            <a:solidFill>
              <a:schemeClr val="tx2"/>
            </a:solidFill>
          </a:endParaRPr>
        </a:p>
      </dgm:t>
    </dgm:pt>
    <dgm:pt modelId="{5BF5E8AC-7167-4DDD-A8A6-32B9B17DB254}" type="parTrans" cxnId="{3D9D2DFA-A4C5-4628-8529-787347187B8A}">
      <dgm:prSet/>
      <dgm:spPr/>
      <dgm:t>
        <a:bodyPr/>
        <a:lstStyle/>
        <a:p>
          <a:endParaRPr lang="en-US"/>
        </a:p>
      </dgm:t>
    </dgm:pt>
    <dgm:pt modelId="{8DC72A86-B693-43EC-B122-55CDB149685E}" type="sibTrans" cxnId="{3D9D2DFA-A4C5-4628-8529-787347187B8A}">
      <dgm:prSet/>
      <dgm:spPr/>
      <dgm:t>
        <a:bodyPr/>
        <a:lstStyle/>
        <a:p>
          <a:endParaRPr lang="en-US"/>
        </a:p>
      </dgm:t>
    </dgm:pt>
    <dgm:pt modelId="{F49B74B7-7121-4EAA-8D52-4BC58254B8F8}">
      <dgm:prSet/>
      <dgm:spPr/>
      <dgm:t>
        <a:bodyPr/>
        <a:lstStyle/>
        <a:p>
          <a:r>
            <a:rPr lang="fr-CH" dirty="0" err="1" smtClean="0">
              <a:solidFill>
                <a:schemeClr val="tx2"/>
              </a:solidFill>
            </a:rPr>
            <a:t>Board</a:t>
          </a:r>
          <a:r>
            <a:rPr lang="fr-CH" dirty="0" smtClean="0">
              <a:solidFill>
                <a:schemeClr val="tx2"/>
              </a:solidFill>
            </a:rPr>
            <a:t> of </a:t>
          </a:r>
          <a:r>
            <a:rPr lang="fr-CH" dirty="0" err="1" smtClean="0">
              <a:solidFill>
                <a:schemeClr val="tx2"/>
              </a:solidFill>
            </a:rPr>
            <a:t>Directors</a:t>
          </a:r>
          <a:r>
            <a:rPr lang="fr-CH" dirty="0" smtClean="0">
              <a:solidFill>
                <a:schemeClr val="tx2"/>
              </a:solidFill>
            </a:rPr>
            <a:t>: High Finance Ministry </a:t>
          </a:r>
          <a:r>
            <a:rPr lang="fr-CH" dirty="0" err="1" smtClean="0">
              <a:solidFill>
                <a:schemeClr val="tx2"/>
              </a:solidFill>
            </a:rPr>
            <a:t>officials</a:t>
          </a:r>
          <a:r>
            <a:rPr lang="fr-CH" dirty="0" smtClean="0">
              <a:solidFill>
                <a:schemeClr val="tx2"/>
              </a:solidFill>
            </a:rPr>
            <a:t> + Experts</a:t>
          </a:r>
        </a:p>
      </dgm:t>
    </dgm:pt>
    <dgm:pt modelId="{4DCEFD8E-4051-494D-9A68-9C0D64002DF1}" type="parTrans" cxnId="{B9B37EC0-820B-4F89-86E4-2251A823B7E2}">
      <dgm:prSet/>
      <dgm:spPr/>
      <dgm:t>
        <a:bodyPr/>
        <a:lstStyle/>
        <a:p>
          <a:endParaRPr lang="en-US"/>
        </a:p>
      </dgm:t>
    </dgm:pt>
    <dgm:pt modelId="{E3B18D78-3C56-49D7-9A8C-37CEDF48097C}" type="sibTrans" cxnId="{B9B37EC0-820B-4F89-86E4-2251A823B7E2}">
      <dgm:prSet/>
      <dgm:spPr/>
      <dgm:t>
        <a:bodyPr/>
        <a:lstStyle/>
        <a:p>
          <a:endParaRPr lang="en-US"/>
        </a:p>
      </dgm:t>
    </dgm:pt>
    <dgm:pt modelId="{F7998F60-00C0-490E-9253-619D02EC85F8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Management </a:t>
          </a:r>
          <a:r>
            <a:rPr lang="fr-CH" dirty="0" err="1" smtClean="0">
              <a:solidFill>
                <a:schemeClr val="tx2"/>
              </a:solidFill>
            </a:rPr>
            <a:t>Committee</a:t>
          </a:r>
          <a:r>
            <a:rPr lang="fr-CH" dirty="0" smtClean="0">
              <a:solidFill>
                <a:schemeClr val="tx2"/>
              </a:solidFill>
            </a:rPr>
            <a:t>: Experts in a </a:t>
          </a:r>
          <a:r>
            <a:rPr lang="fr-CH" dirty="0" err="1" smtClean="0">
              <a:solidFill>
                <a:schemeClr val="tx2"/>
              </a:solidFill>
            </a:rPr>
            <a:t>variety</a:t>
          </a:r>
          <a:r>
            <a:rPr lang="fr-CH" dirty="0" smtClean="0">
              <a:solidFill>
                <a:schemeClr val="tx2"/>
              </a:solidFill>
            </a:rPr>
            <a:t> of </a:t>
          </a:r>
          <a:r>
            <a:rPr lang="fr-CH" dirty="0" err="1" smtClean="0">
              <a:solidFill>
                <a:schemeClr val="tx2"/>
              </a:solidFill>
            </a:rPr>
            <a:t>fields</a:t>
          </a:r>
          <a:endParaRPr lang="fr-CH" dirty="0" smtClean="0">
            <a:solidFill>
              <a:schemeClr val="tx2"/>
            </a:solidFill>
          </a:endParaRPr>
        </a:p>
      </dgm:t>
    </dgm:pt>
    <dgm:pt modelId="{C306E8A0-29DD-43D6-B05E-A7A0FB2F7426}" type="parTrans" cxnId="{6BC75457-1658-4BFD-83D3-CAB367A32458}">
      <dgm:prSet/>
      <dgm:spPr/>
      <dgm:t>
        <a:bodyPr/>
        <a:lstStyle/>
        <a:p>
          <a:endParaRPr lang="en-US"/>
        </a:p>
      </dgm:t>
    </dgm:pt>
    <dgm:pt modelId="{02CF7FCA-0EDB-4288-AD25-9ACBD7735472}" type="sibTrans" cxnId="{6BC75457-1658-4BFD-83D3-CAB367A32458}">
      <dgm:prSet/>
      <dgm:spPr/>
      <dgm:t>
        <a:bodyPr/>
        <a:lstStyle/>
        <a:p>
          <a:endParaRPr lang="en-US"/>
        </a:p>
      </dgm:t>
    </dgm:pt>
    <dgm:pt modelId="{461E880A-81CA-4EE9-B90B-7D03015BC6DF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Audit </a:t>
          </a:r>
          <a:r>
            <a:rPr lang="fr-CH" dirty="0" err="1" smtClean="0">
              <a:solidFill>
                <a:schemeClr val="tx2"/>
              </a:solidFill>
            </a:rPr>
            <a:t>Committee</a:t>
          </a:r>
          <a:r>
            <a:rPr lang="fr-CH" dirty="0" smtClean="0">
              <a:solidFill>
                <a:schemeClr val="tx2"/>
              </a:solidFill>
            </a:rPr>
            <a:t>: </a:t>
          </a:r>
          <a:r>
            <a:rPr lang="fr-CH" dirty="0" err="1" smtClean="0">
              <a:solidFill>
                <a:schemeClr val="tx2"/>
              </a:solidFill>
            </a:rPr>
            <a:t>Auditors</a:t>
          </a:r>
          <a:r>
            <a:rPr lang="fr-CH" dirty="0" smtClean="0">
              <a:solidFill>
                <a:schemeClr val="tx2"/>
              </a:solidFill>
            </a:rPr>
            <a:t>, Bankers, </a:t>
          </a:r>
          <a:r>
            <a:rPr lang="fr-CH" dirty="0" err="1" smtClean="0">
              <a:solidFill>
                <a:schemeClr val="tx2"/>
              </a:solidFill>
            </a:rPr>
            <a:t>Supervisors</a:t>
          </a:r>
          <a:endParaRPr lang="en-US" dirty="0">
            <a:solidFill>
              <a:schemeClr val="tx2"/>
            </a:solidFill>
          </a:endParaRPr>
        </a:p>
      </dgm:t>
    </dgm:pt>
    <dgm:pt modelId="{12AA1E35-67F1-44E1-8B14-1FD0086F02B8}" type="parTrans" cxnId="{53234D7A-330C-4EAB-81B0-074B64709DB9}">
      <dgm:prSet/>
      <dgm:spPr/>
      <dgm:t>
        <a:bodyPr/>
        <a:lstStyle/>
        <a:p>
          <a:endParaRPr lang="en-US"/>
        </a:p>
      </dgm:t>
    </dgm:pt>
    <dgm:pt modelId="{45E89663-89A1-445E-A3EF-363BF5CC9D1C}" type="sibTrans" cxnId="{53234D7A-330C-4EAB-81B0-074B64709DB9}">
      <dgm:prSet/>
      <dgm:spPr/>
      <dgm:t>
        <a:bodyPr/>
        <a:lstStyle/>
        <a:p>
          <a:endParaRPr lang="en-US"/>
        </a:p>
      </dgm:t>
    </dgm:pt>
    <dgm:pt modelId="{984866AF-0A9F-41DA-8007-4CF7EBD4B649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Compliance </a:t>
          </a:r>
          <a:r>
            <a:rPr lang="fr-CH" dirty="0" err="1" smtClean="0">
              <a:solidFill>
                <a:schemeClr val="tx2"/>
              </a:solidFill>
            </a:rPr>
            <a:t>with</a:t>
          </a:r>
          <a:r>
            <a:rPr lang="fr-CH" dirty="0" smtClean="0">
              <a:solidFill>
                <a:schemeClr val="tx2"/>
              </a:solidFill>
            </a:rPr>
            <a:t> international </a:t>
          </a:r>
          <a:r>
            <a:rPr lang="fr-CH" dirty="0" err="1" smtClean="0">
              <a:solidFill>
                <a:schemeClr val="tx2"/>
              </a:solidFill>
            </a:rPr>
            <a:t>rules</a:t>
          </a:r>
          <a:r>
            <a:rPr lang="fr-CH" dirty="0" smtClean="0">
              <a:solidFill>
                <a:schemeClr val="tx2"/>
              </a:solidFill>
            </a:rPr>
            <a:t> and best </a:t>
          </a:r>
          <a:r>
            <a:rPr lang="fr-CH" dirty="0" err="1" smtClean="0">
              <a:solidFill>
                <a:schemeClr val="tx2"/>
              </a:solidFill>
            </a:rPr>
            <a:t>banking</a:t>
          </a:r>
          <a:r>
            <a:rPr lang="fr-CH" dirty="0" smtClean="0">
              <a:solidFill>
                <a:schemeClr val="tx2"/>
              </a:solidFill>
            </a:rPr>
            <a:t> practice </a:t>
          </a:r>
          <a:endParaRPr lang="en-US" dirty="0">
            <a:solidFill>
              <a:schemeClr val="tx2"/>
            </a:solidFill>
          </a:endParaRPr>
        </a:p>
      </dgm:t>
    </dgm:pt>
    <dgm:pt modelId="{A703C11C-0E92-4CDB-BC5D-E7BA78384E76}" type="parTrans" cxnId="{53D30C91-656D-43A0-B11F-4A74467C4E1F}">
      <dgm:prSet/>
      <dgm:spPr/>
      <dgm:t>
        <a:bodyPr/>
        <a:lstStyle/>
        <a:p>
          <a:endParaRPr lang="en-US"/>
        </a:p>
      </dgm:t>
    </dgm:pt>
    <dgm:pt modelId="{C7CAAE15-526C-4FAD-8DAD-F335B991CB28}" type="sibTrans" cxnId="{53D30C91-656D-43A0-B11F-4A74467C4E1F}">
      <dgm:prSet/>
      <dgm:spPr/>
      <dgm:t>
        <a:bodyPr/>
        <a:lstStyle/>
        <a:p>
          <a:endParaRPr lang="en-US"/>
        </a:p>
      </dgm:t>
    </dgm:pt>
    <dgm:pt modelId="{47638226-EC07-493A-8047-76E4337D7023}">
      <dgm:prSet/>
      <dgm:spPr/>
      <dgm:t>
        <a:bodyPr/>
        <a:lstStyle/>
        <a:p>
          <a:r>
            <a:rPr lang="fr-CH" dirty="0" err="1" smtClean="0">
              <a:solidFill>
                <a:schemeClr val="tx2"/>
              </a:solidFill>
            </a:rPr>
            <a:t>Audited</a:t>
          </a:r>
          <a:r>
            <a:rPr lang="fr-CH" dirty="0" smtClean="0">
              <a:solidFill>
                <a:schemeClr val="tx2"/>
              </a:solidFill>
            </a:rPr>
            <a:t> by </a:t>
          </a:r>
          <a:r>
            <a:rPr lang="fr-CH" dirty="0" err="1" smtClean="0">
              <a:solidFill>
                <a:schemeClr val="tx2"/>
              </a:solidFill>
            </a:rPr>
            <a:t>big</a:t>
          </a:r>
          <a:r>
            <a:rPr lang="fr-CH" dirty="0" smtClean="0">
              <a:solidFill>
                <a:schemeClr val="tx2"/>
              </a:solidFill>
            </a:rPr>
            <a:t> 4 for compliance for public </a:t>
          </a:r>
          <a:r>
            <a:rPr lang="fr-CH" dirty="0" err="1" smtClean="0">
              <a:solidFill>
                <a:schemeClr val="tx2"/>
              </a:solidFill>
            </a:rPr>
            <a:t>issuers</a:t>
          </a:r>
          <a:endParaRPr lang="en-US" dirty="0">
            <a:solidFill>
              <a:schemeClr val="tx2"/>
            </a:solidFill>
          </a:endParaRPr>
        </a:p>
      </dgm:t>
    </dgm:pt>
    <dgm:pt modelId="{694C0F98-E76D-49A1-89E3-83390EB8BBD0}" type="parTrans" cxnId="{54FA706C-C561-4498-A6DC-502AD4CD5E78}">
      <dgm:prSet/>
      <dgm:spPr/>
      <dgm:t>
        <a:bodyPr/>
        <a:lstStyle/>
        <a:p>
          <a:endParaRPr lang="en-US"/>
        </a:p>
      </dgm:t>
    </dgm:pt>
    <dgm:pt modelId="{5EBD1EAE-E0DB-41C7-80CE-D78B2AFCCEEE}" type="sibTrans" cxnId="{54FA706C-C561-4498-A6DC-502AD4CD5E78}">
      <dgm:prSet/>
      <dgm:spPr/>
      <dgm:t>
        <a:bodyPr/>
        <a:lstStyle/>
        <a:p>
          <a:endParaRPr lang="en-US"/>
        </a:p>
      </dgm:t>
    </dgm:pt>
    <dgm:pt modelId="{5DC93FF0-43E1-4F26-8672-AB387A324D2A}">
      <dgm:prSet/>
      <dgm:spPr/>
      <dgm:t>
        <a:bodyPr/>
        <a:lstStyle/>
        <a:p>
          <a:r>
            <a:rPr lang="fr-CH" dirty="0" smtClean="0">
              <a:solidFill>
                <a:schemeClr val="tx2"/>
              </a:solidFill>
            </a:rPr>
            <a:t>The Audit </a:t>
          </a:r>
          <a:r>
            <a:rPr lang="fr-CH" dirty="0" err="1" smtClean="0">
              <a:solidFill>
                <a:schemeClr val="tx2"/>
              </a:solidFill>
            </a:rPr>
            <a:t>Committee</a:t>
          </a:r>
          <a:r>
            <a:rPr lang="fr-CH" dirty="0" smtClean="0">
              <a:solidFill>
                <a:schemeClr val="tx2"/>
              </a:solidFill>
            </a:rPr>
            <a:t> reports </a:t>
          </a:r>
          <a:r>
            <a:rPr lang="fr-CH" dirty="0" err="1" smtClean="0">
              <a:solidFill>
                <a:schemeClr val="tx2"/>
              </a:solidFill>
            </a:rPr>
            <a:t>directly</a:t>
          </a:r>
          <a:r>
            <a:rPr lang="fr-CH" dirty="0" smtClean="0">
              <a:solidFill>
                <a:schemeClr val="tx2"/>
              </a:solidFill>
            </a:rPr>
            <a:t> to </a:t>
          </a:r>
          <a:r>
            <a:rPr lang="fr-CH" dirty="0" err="1" smtClean="0">
              <a:solidFill>
                <a:schemeClr val="tx2"/>
              </a:solidFill>
            </a:rPr>
            <a:t>Governors</a:t>
          </a:r>
          <a:r>
            <a:rPr lang="fr-CH" dirty="0" smtClean="0">
              <a:solidFill>
                <a:schemeClr val="tx2"/>
              </a:solidFill>
            </a:rPr>
            <a:t> on the </a:t>
          </a:r>
          <a:r>
            <a:rPr lang="fr-CH" dirty="0" err="1" smtClean="0">
              <a:solidFill>
                <a:schemeClr val="tx2"/>
              </a:solidFill>
            </a:rPr>
            <a:t>financial</a:t>
          </a:r>
          <a:r>
            <a:rPr lang="fr-CH" dirty="0" smtClean="0">
              <a:solidFill>
                <a:schemeClr val="tx2"/>
              </a:solidFill>
            </a:rPr>
            <a:t> position and on compliance </a:t>
          </a:r>
          <a:r>
            <a:rPr lang="fr-CH" dirty="0" err="1" smtClean="0">
              <a:solidFill>
                <a:schemeClr val="tx2"/>
              </a:solidFill>
            </a:rPr>
            <a:t>with</a:t>
          </a:r>
          <a:r>
            <a:rPr lang="fr-CH" dirty="0" smtClean="0">
              <a:solidFill>
                <a:schemeClr val="tx2"/>
              </a:solidFill>
            </a:rPr>
            <a:t> best </a:t>
          </a:r>
          <a:r>
            <a:rPr lang="fr-CH" dirty="0" err="1" smtClean="0">
              <a:solidFill>
                <a:schemeClr val="tx2"/>
              </a:solidFill>
            </a:rPr>
            <a:t>banking</a:t>
          </a:r>
          <a:r>
            <a:rPr lang="fr-CH" dirty="0" smtClean="0">
              <a:solidFill>
                <a:schemeClr val="tx2"/>
              </a:solidFill>
            </a:rPr>
            <a:t> practices</a:t>
          </a:r>
          <a:endParaRPr lang="en-US" dirty="0">
            <a:solidFill>
              <a:schemeClr val="tx2"/>
            </a:solidFill>
          </a:endParaRPr>
        </a:p>
      </dgm:t>
    </dgm:pt>
    <dgm:pt modelId="{D908B796-3D4F-4F7C-8A42-95700D91F823}" type="parTrans" cxnId="{025EF143-5065-4462-B272-2A863DFA6667}">
      <dgm:prSet/>
      <dgm:spPr/>
      <dgm:t>
        <a:bodyPr/>
        <a:lstStyle/>
        <a:p>
          <a:endParaRPr lang="en-US"/>
        </a:p>
      </dgm:t>
    </dgm:pt>
    <dgm:pt modelId="{8D57AD22-E13D-4020-9FA1-37BC9EF02931}" type="sibTrans" cxnId="{025EF143-5065-4462-B272-2A863DFA6667}">
      <dgm:prSet/>
      <dgm:spPr/>
      <dgm:t>
        <a:bodyPr/>
        <a:lstStyle/>
        <a:p>
          <a:endParaRPr lang="en-US"/>
        </a:p>
      </dgm:t>
    </dgm:pt>
    <dgm:pt modelId="{6F284D4E-8521-44AA-B3ED-7527ED9EE963}" type="pres">
      <dgm:prSet presAssocID="{FD2E6801-FC81-493F-ABF8-405628CB1D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070780-511C-4C67-B46E-1B454445CED9}" type="pres">
      <dgm:prSet presAssocID="{774C6D39-0E21-4884-9A7B-86539FA1B48C}" presName="parentLin" presStyleCnt="0"/>
      <dgm:spPr/>
    </dgm:pt>
    <dgm:pt modelId="{4BDCC895-C869-4B46-B703-5498828D34EB}" type="pres">
      <dgm:prSet presAssocID="{774C6D39-0E21-4884-9A7B-86539FA1B48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9471E75-78B0-419A-A52D-9130CBE13425}" type="pres">
      <dgm:prSet presAssocID="{774C6D39-0E21-4884-9A7B-86539FA1B48C}" presName="parentText" presStyleLbl="node1" presStyleIdx="0" presStyleCnt="4" custLinFactNeighborX="10265" custLinFactNeighborY="7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67C19-8EC6-4398-AAE6-2F9374FA302E}" type="pres">
      <dgm:prSet presAssocID="{774C6D39-0E21-4884-9A7B-86539FA1B48C}" presName="negativeSpace" presStyleCnt="0"/>
      <dgm:spPr/>
    </dgm:pt>
    <dgm:pt modelId="{87F48C07-C171-4F8D-8BC9-3936F5B50CA9}" type="pres">
      <dgm:prSet presAssocID="{774C6D39-0E21-4884-9A7B-86539FA1B48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5ACFB-47DF-481C-B496-A208F0FBF1C7}" type="pres">
      <dgm:prSet presAssocID="{011D35BB-0CD0-4BFD-A657-74FE551FF0F3}" presName="spaceBetweenRectangles" presStyleCnt="0"/>
      <dgm:spPr/>
    </dgm:pt>
    <dgm:pt modelId="{2EC489FF-1769-4998-86E9-315576D8D8E8}" type="pres">
      <dgm:prSet presAssocID="{46A4B1A8-51E2-4BD8-A808-26BEE976F03A}" presName="parentLin" presStyleCnt="0"/>
      <dgm:spPr/>
    </dgm:pt>
    <dgm:pt modelId="{1CD5576F-104F-4864-80F5-219166E6A205}" type="pres">
      <dgm:prSet presAssocID="{46A4B1A8-51E2-4BD8-A808-26BEE976F03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0897ECC-3AD9-405A-8C1B-64B508A2C0FA}" type="pres">
      <dgm:prSet presAssocID="{46A4B1A8-51E2-4BD8-A808-26BEE976F03A}" presName="parentText" presStyleLbl="node1" presStyleIdx="1" presStyleCnt="4" custScaleX="105831" custScaleY="2064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7B2A5-FC4B-4F4E-9CAB-E7B594F9C0F8}" type="pres">
      <dgm:prSet presAssocID="{46A4B1A8-51E2-4BD8-A808-26BEE976F03A}" presName="negativeSpace" presStyleCnt="0"/>
      <dgm:spPr/>
    </dgm:pt>
    <dgm:pt modelId="{8DC905CE-DE1C-43D8-AFBD-D6ACF9EC6975}" type="pres">
      <dgm:prSet presAssocID="{46A4B1A8-51E2-4BD8-A808-26BEE976F03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694D6-7555-4CF7-A330-71905B8A215A}" type="pres">
      <dgm:prSet presAssocID="{E2261CBB-598F-49E9-AE4B-1B6B5F74BC05}" presName="spaceBetweenRectangles" presStyleCnt="0"/>
      <dgm:spPr/>
    </dgm:pt>
    <dgm:pt modelId="{DF220974-3F2E-4B21-89C2-BDF4A25FA5FB}" type="pres">
      <dgm:prSet presAssocID="{065A8386-6D11-4A67-80FC-8812F8CDE9B6}" presName="parentLin" presStyleCnt="0"/>
      <dgm:spPr/>
    </dgm:pt>
    <dgm:pt modelId="{FD4C3E85-4A0A-40DF-A46F-FCD8A421A1FF}" type="pres">
      <dgm:prSet presAssocID="{065A8386-6D11-4A67-80FC-8812F8CDE9B6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0AAB449-8A71-4E17-9753-94AA22134B15}" type="pres">
      <dgm:prSet presAssocID="{065A8386-6D11-4A67-80FC-8812F8CDE9B6}" presName="parentText" presStyleLbl="node1" presStyleIdx="2" presStyleCnt="4" custScaleX="102624" custScaleY="1378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03137-4CFE-4BF4-9034-EBB14603F3CC}" type="pres">
      <dgm:prSet presAssocID="{065A8386-6D11-4A67-80FC-8812F8CDE9B6}" presName="negativeSpace" presStyleCnt="0"/>
      <dgm:spPr/>
    </dgm:pt>
    <dgm:pt modelId="{8E540830-D09D-4283-B722-1873799469D1}" type="pres">
      <dgm:prSet presAssocID="{065A8386-6D11-4A67-80FC-8812F8CDE9B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E825E-E6D7-401A-AF87-5C22BE8E3E68}" type="pres">
      <dgm:prSet presAssocID="{3B9A8DF6-A73A-4EC3-B073-B23BDDFE52E8}" presName="spaceBetweenRectangles" presStyleCnt="0"/>
      <dgm:spPr/>
    </dgm:pt>
    <dgm:pt modelId="{C2880BFD-5CE9-4A55-85A1-579F5F72EE68}" type="pres">
      <dgm:prSet presAssocID="{07097E31-EA63-4331-85F3-1A7EF3F5BEE0}" presName="parentLin" presStyleCnt="0"/>
      <dgm:spPr/>
    </dgm:pt>
    <dgm:pt modelId="{F2363ECB-4187-4857-8BBF-0006FD50C763}" type="pres">
      <dgm:prSet presAssocID="{07097E31-EA63-4331-85F3-1A7EF3F5BEE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015AC65-9747-4E27-ABEF-0C045FC41A46}" type="pres">
      <dgm:prSet presAssocID="{07097E31-EA63-4331-85F3-1A7EF3F5BEE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1EF6D-8C4D-4ADA-9145-9AA9F49CDC5C}" type="pres">
      <dgm:prSet presAssocID="{07097E31-EA63-4331-85F3-1A7EF3F5BEE0}" presName="negativeSpace" presStyleCnt="0"/>
      <dgm:spPr/>
    </dgm:pt>
    <dgm:pt modelId="{1F8698D9-0932-4A74-B7EF-6D473D347EDA}" type="pres">
      <dgm:prSet presAssocID="{07097E31-EA63-4331-85F3-1A7EF3F5BEE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1BAF02-3F58-4C62-8272-298295C86647}" type="presOf" srcId="{065A8386-6D11-4A67-80FC-8812F8CDE9B6}" destId="{20AAB449-8A71-4E17-9753-94AA22134B15}" srcOrd="1" destOrd="0" presId="urn:microsoft.com/office/officeart/2005/8/layout/list1"/>
    <dgm:cxn modelId="{53D30C91-656D-43A0-B11F-4A74467C4E1F}" srcId="{065A8386-6D11-4A67-80FC-8812F8CDE9B6}" destId="{984866AF-0A9F-41DA-8007-4CF7EBD4B649}" srcOrd="0" destOrd="0" parTransId="{A703C11C-0E92-4CDB-BC5D-E7BA78384E76}" sibTransId="{C7CAAE15-526C-4FAD-8DAD-F335B991CB28}"/>
    <dgm:cxn modelId="{0C36A473-E09E-4857-9A4F-B580557003B6}" type="presOf" srcId="{5AB6DDF6-74FC-4671-8304-076455EEC963}" destId="{8DC905CE-DE1C-43D8-AFBD-D6ACF9EC6975}" srcOrd="0" destOrd="0" presId="urn:microsoft.com/office/officeart/2005/8/layout/list1"/>
    <dgm:cxn modelId="{F2EAAA25-6932-463C-81A8-E20BFF9CED44}" srcId="{FD2E6801-FC81-493F-ABF8-405628CB1D07}" destId="{774C6D39-0E21-4884-9A7B-86539FA1B48C}" srcOrd="0" destOrd="0" parTransId="{5A1101BB-D16C-4AB0-9732-582BCC2544A2}" sibTransId="{011D35BB-0CD0-4BFD-A657-74FE551FF0F3}"/>
    <dgm:cxn modelId="{A985D2A2-B522-42A7-8AA5-753712BCF8CF}" type="presOf" srcId="{FD2E6801-FC81-493F-ABF8-405628CB1D07}" destId="{6F284D4E-8521-44AA-B3ED-7527ED9EE963}" srcOrd="0" destOrd="0" presId="urn:microsoft.com/office/officeart/2005/8/layout/list1"/>
    <dgm:cxn modelId="{7AC1A2E5-12FD-48C2-B13A-2A02B04B9BB9}" type="presOf" srcId="{B1F37463-FA9B-4DDF-9F1D-04C48ED9A16C}" destId="{87F48C07-C171-4F8D-8BC9-3936F5B50CA9}" srcOrd="0" destOrd="0" presId="urn:microsoft.com/office/officeart/2005/8/layout/list1"/>
    <dgm:cxn modelId="{01D08475-8BFB-48CA-9451-1B67DE53741A}" srcId="{774C6D39-0E21-4884-9A7B-86539FA1B48C}" destId="{360B856A-45E3-47B4-AB5B-FF067890BA81}" srcOrd="1" destOrd="0" parTransId="{6410E6D4-8CA6-421B-9FA2-3BDD86D85C16}" sibTransId="{BB2FA4B9-7563-4189-9B9E-168040C174DD}"/>
    <dgm:cxn modelId="{6227457B-EEC3-47B2-9DF6-B8F7263E478C}" srcId="{774C6D39-0E21-4884-9A7B-86539FA1B48C}" destId="{B1F37463-FA9B-4DDF-9F1D-04C48ED9A16C}" srcOrd="0" destOrd="0" parTransId="{4059B52C-A9A7-4358-BBFE-907523132618}" sibTransId="{F336BC75-C374-4268-8244-B7ADC3E5B666}"/>
    <dgm:cxn modelId="{3D9D2DFA-A4C5-4628-8529-787347187B8A}" srcId="{46A4B1A8-51E2-4BD8-A808-26BEE976F03A}" destId="{5AB6DDF6-74FC-4671-8304-076455EEC963}" srcOrd="0" destOrd="0" parTransId="{5BF5E8AC-7167-4DDD-A8A6-32B9B17DB254}" sibTransId="{8DC72A86-B693-43EC-B122-55CDB149685E}"/>
    <dgm:cxn modelId="{080C4022-D4E9-4C80-986D-3BF0675833F1}" type="presOf" srcId="{5DC93FF0-43E1-4F26-8672-AB387A324D2A}" destId="{1F8698D9-0932-4A74-B7EF-6D473D347EDA}" srcOrd="0" destOrd="0" presId="urn:microsoft.com/office/officeart/2005/8/layout/list1"/>
    <dgm:cxn modelId="{DC3E1517-9A35-498B-9BA8-351C7A791A51}" type="presOf" srcId="{07097E31-EA63-4331-85F3-1A7EF3F5BEE0}" destId="{5015AC65-9747-4E27-ABEF-0C045FC41A46}" srcOrd="1" destOrd="0" presId="urn:microsoft.com/office/officeart/2005/8/layout/list1"/>
    <dgm:cxn modelId="{04FF596D-6393-4C5D-9983-701155AC9DE9}" type="presOf" srcId="{984866AF-0A9F-41DA-8007-4CF7EBD4B649}" destId="{8E540830-D09D-4283-B722-1873799469D1}" srcOrd="0" destOrd="0" presId="urn:microsoft.com/office/officeart/2005/8/layout/list1"/>
    <dgm:cxn modelId="{F1B72023-1CB1-47D3-BCB0-B2B33462EC04}" srcId="{FD2E6801-FC81-493F-ABF8-405628CB1D07}" destId="{065A8386-6D11-4A67-80FC-8812F8CDE9B6}" srcOrd="2" destOrd="0" parTransId="{BA103C80-93C5-46F3-9BFD-72EBA015953B}" sibTransId="{3B9A8DF6-A73A-4EC3-B073-B23BDDFE52E8}"/>
    <dgm:cxn modelId="{8CAA5AF4-E6EE-437F-9B9C-81B111B2E6AF}" type="presOf" srcId="{065A8386-6D11-4A67-80FC-8812F8CDE9B6}" destId="{FD4C3E85-4A0A-40DF-A46F-FCD8A421A1FF}" srcOrd="0" destOrd="0" presId="urn:microsoft.com/office/officeart/2005/8/layout/list1"/>
    <dgm:cxn modelId="{8B38B544-F1E5-4098-8D7D-DA4F6B5EE7E7}" type="presOf" srcId="{46A4B1A8-51E2-4BD8-A808-26BEE976F03A}" destId="{1CD5576F-104F-4864-80F5-219166E6A205}" srcOrd="0" destOrd="0" presId="urn:microsoft.com/office/officeart/2005/8/layout/list1"/>
    <dgm:cxn modelId="{ABC1C136-15F1-4385-A8DF-E1B142E30F2E}" type="presOf" srcId="{461E880A-81CA-4EE9-B90B-7D03015BC6DF}" destId="{8DC905CE-DE1C-43D8-AFBD-D6ACF9EC6975}" srcOrd="0" destOrd="3" presId="urn:microsoft.com/office/officeart/2005/8/layout/list1"/>
    <dgm:cxn modelId="{025EF143-5065-4462-B272-2A863DFA6667}" srcId="{07097E31-EA63-4331-85F3-1A7EF3F5BEE0}" destId="{5DC93FF0-43E1-4F26-8672-AB387A324D2A}" srcOrd="0" destOrd="0" parTransId="{D908B796-3D4F-4F7C-8A42-95700D91F823}" sibTransId="{8D57AD22-E13D-4020-9FA1-37BC9EF02931}"/>
    <dgm:cxn modelId="{D3CF9AE0-86EF-4064-B3D0-F5E0AD9FEB22}" type="presOf" srcId="{F7998F60-00C0-490E-9253-619D02EC85F8}" destId="{8DC905CE-DE1C-43D8-AFBD-D6ACF9EC6975}" srcOrd="0" destOrd="2" presId="urn:microsoft.com/office/officeart/2005/8/layout/list1"/>
    <dgm:cxn modelId="{54FA706C-C561-4498-A6DC-502AD4CD5E78}" srcId="{065A8386-6D11-4A67-80FC-8812F8CDE9B6}" destId="{47638226-EC07-493A-8047-76E4337D7023}" srcOrd="1" destOrd="0" parTransId="{694C0F98-E76D-49A1-89E3-83390EB8BBD0}" sibTransId="{5EBD1EAE-E0DB-41C7-80CE-D78B2AFCCEEE}"/>
    <dgm:cxn modelId="{A8D78720-4753-4E93-95F3-AB9FBDDF19B9}" srcId="{FD2E6801-FC81-493F-ABF8-405628CB1D07}" destId="{46A4B1A8-51E2-4BD8-A808-26BEE976F03A}" srcOrd="1" destOrd="0" parTransId="{03A44C3C-D905-4CF9-9952-848E8BD5D0E8}" sibTransId="{E2261CBB-598F-49E9-AE4B-1B6B5F74BC05}"/>
    <dgm:cxn modelId="{602ABAC0-84FB-4B5F-ADEC-FC10C0ADD784}" type="presOf" srcId="{774C6D39-0E21-4884-9A7B-86539FA1B48C}" destId="{4BDCC895-C869-4B46-B703-5498828D34EB}" srcOrd="0" destOrd="0" presId="urn:microsoft.com/office/officeart/2005/8/layout/list1"/>
    <dgm:cxn modelId="{037B7D13-60D4-4D3A-BABD-2CA378213DC5}" type="presOf" srcId="{07097E31-EA63-4331-85F3-1A7EF3F5BEE0}" destId="{F2363ECB-4187-4857-8BBF-0006FD50C763}" srcOrd="0" destOrd="0" presId="urn:microsoft.com/office/officeart/2005/8/layout/list1"/>
    <dgm:cxn modelId="{53234D7A-330C-4EAB-81B0-074B64709DB9}" srcId="{46A4B1A8-51E2-4BD8-A808-26BEE976F03A}" destId="{461E880A-81CA-4EE9-B90B-7D03015BC6DF}" srcOrd="3" destOrd="0" parTransId="{12AA1E35-67F1-44E1-8B14-1FD0086F02B8}" sibTransId="{45E89663-89A1-445E-A3EF-363BF5CC9D1C}"/>
    <dgm:cxn modelId="{B9B37EC0-820B-4F89-86E4-2251A823B7E2}" srcId="{46A4B1A8-51E2-4BD8-A808-26BEE976F03A}" destId="{F49B74B7-7121-4EAA-8D52-4BC58254B8F8}" srcOrd="1" destOrd="0" parTransId="{4DCEFD8E-4051-494D-9A68-9C0D64002DF1}" sibTransId="{E3B18D78-3C56-49D7-9A8C-37CEDF48097C}"/>
    <dgm:cxn modelId="{EDA1F045-FE1A-4F04-8115-0275751A82AA}" type="presOf" srcId="{47638226-EC07-493A-8047-76E4337D7023}" destId="{8E540830-D09D-4283-B722-1873799469D1}" srcOrd="0" destOrd="1" presId="urn:microsoft.com/office/officeart/2005/8/layout/list1"/>
    <dgm:cxn modelId="{281ED22C-59D4-4C6E-9D37-6A55A5023D6E}" type="presOf" srcId="{46A4B1A8-51E2-4BD8-A808-26BEE976F03A}" destId="{30897ECC-3AD9-405A-8C1B-64B508A2C0FA}" srcOrd="1" destOrd="0" presId="urn:microsoft.com/office/officeart/2005/8/layout/list1"/>
    <dgm:cxn modelId="{D38DB849-570D-46D5-8FBB-8934773ACF71}" type="presOf" srcId="{774C6D39-0E21-4884-9A7B-86539FA1B48C}" destId="{89471E75-78B0-419A-A52D-9130CBE13425}" srcOrd="1" destOrd="0" presId="urn:microsoft.com/office/officeart/2005/8/layout/list1"/>
    <dgm:cxn modelId="{0C6A6DF8-04EA-4F33-8F65-F681900F1A1A}" srcId="{FD2E6801-FC81-493F-ABF8-405628CB1D07}" destId="{07097E31-EA63-4331-85F3-1A7EF3F5BEE0}" srcOrd="3" destOrd="0" parTransId="{FA87F026-822B-47EF-99BE-62D0FFA61431}" sibTransId="{609A6148-F6FB-440D-AE3B-BD5213F0FB0D}"/>
    <dgm:cxn modelId="{D27DC38B-C353-4601-86A0-7E4437E1E166}" type="presOf" srcId="{360B856A-45E3-47B4-AB5B-FF067890BA81}" destId="{87F48C07-C171-4F8D-8BC9-3936F5B50CA9}" srcOrd="0" destOrd="1" presId="urn:microsoft.com/office/officeart/2005/8/layout/list1"/>
    <dgm:cxn modelId="{6BC75457-1658-4BFD-83D3-CAB367A32458}" srcId="{46A4B1A8-51E2-4BD8-A808-26BEE976F03A}" destId="{F7998F60-00C0-490E-9253-619D02EC85F8}" srcOrd="2" destOrd="0" parTransId="{C306E8A0-29DD-43D6-B05E-A7A0FB2F7426}" sibTransId="{02CF7FCA-0EDB-4288-AD25-9ACBD7735472}"/>
    <dgm:cxn modelId="{988CB7D9-C066-46CD-A13B-B46D07257724}" type="presOf" srcId="{F49B74B7-7121-4EAA-8D52-4BC58254B8F8}" destId="{8DC905CE-DE1C-43D8-AFBD-D6ACF9EC6975}" srcOrd="0" destOrd="1" presId="urn:microsoft.com/office/officeart/2005/8/layout/list1"/>
    <dgm:cxn modelId="{166F6156-DFE7-41FF-B41D-10AE58FC3E90}" type="presParOf" srcId="{6F284D4E-8521-44AA-B3ED-7527ED9EE963}" destId="{E2070780-511C-4C67-B46E-1B454445CED9}" srcOrd="0" destOrd="0" presId="urn:microsoft.com/office/officeart/2005/8/layout/list1"/>
    <dgm:cxn modelId="{57608F9D-193D-438F-8247-66B5FFB242CB}" type="presParOf" srcId="{E2070780-511C-4C67-B46E-1B454445CED9}" destId="{4BDCC895-C869-4B46-B703-5498828D34EB}" srcOrd="0" destOrd="0" presId="urn:microsoft.com/office/officeart/2005/8/layout/list1"/>
    <dgm:cxn modelId="{4086388C-4272-47A8-AE1A-4D025FBD2D1B}" type="presParOf" srcId="{E2070780-511C-4C67-B46E-1B454445CED9}" destId="{89471E75-78B0-419A-A52D-9130CBE13425}" srcOrd="1" destOrd="0" presId="urn:microsoft.com/office/officeart/2005/8/layout/list1"/>
    <dgm:cxn modelId="{0D704B74-CD06-4CEB-9CEB-A2319D85D5C7}" type="presParOf" srcId="{6F284D4E-8521-44AA-B3ED-7527ED9EE963}" destId="{64D67C19-8EC6-4398-AAE6-2F9374FA302E}" srcOrd="1" destOrd="0" presId="urn:microsoft.com/office/officeart/2005/8/layout/list1"/>
    <dgm:cxn modelId="{40A22DE3-96D9-4AED-AAD2-B2F3CC7C1BB7}" type="presParOf" srcId="{6F284D4E-8521-44AA-B3ED-7527ED9EE963}" destId="{87F48C07-C171-4F8D-8BC9-3936F5B50CA9}" srcOrd="2" destOrd="0" presId="urn:microsoft.com/office/officeart/2005/8/layout/list1"/>
    <dgm:cxn modelId="{0A2B27B7-CD67-4B95-A992-3883EFD37B8A}" type="presParOf" srcId="{6F284D4E-8521-44AA-B3ED-7527ED9EE963}" destId="{7905ACFB-47DF-481C-B496-A208F0FBF1C7}" srcOrd="3" destOrd="0" presId="urn:microsoft.com/office/officeart/2005/8/layout/list1"/>
    <dgm:cxn modelId="{CB5B1A4F-809F-4D21-9F5C-9006C82C3406}" type="presParOf" srcId="{6F284D4E-8521-44AA-B3ED-7527ED9EE963}" destId="{2EC489FF-1769-4998-86E9-315576D8D8E8}" srcOrd="4" destOrd="0" presId="urn:microsoft.com/office/officeart/2005/8/layout/list1"/>
    <dgm:cxn modelId="{AF06906E-CB4F-4C25-ACC5-9AC9AAC1D968}" type="presParOf" srcId="{2EC489FF-1769-4998-86E9-315576D8D8E8}" destId="{1CD5576F-104F-4864-80F5-219166E6A205}" srcOrd="0" destOrd="0" presId="urn:microsoft.com/office/officeart/2005/8/layout/list1"/>
    <dgm:cxn modelId="{05401C82-A857-4892-A4CE-5E6DF8C41926}" type="presParOf" srcId="{2EC489FF-1769-4998-86E9-315576D8D8E8}" destId="{30897ECC-3AD9-405A-8C1B-64B508A2C0FA}" srcOrd="1" destOrd="0" presId="urn:microsoft.com/office/officeart/2005/8/layout/list1"/>
    <dgm:cxn modelId="{5F233C7B-64B1-4FFE-83EB-481ABD1D8176}" type="presParOf" srcId="{6F284D4E-8521-44AA-B3ED-7527ED9EE963}" destId="{FAE7B2A5-FC4B-4F4E-9CAB-E7B594F9C0F8}" srcOrd="5" destOrd="0" presId="urn:microsoft.com/office/officeart/2005/8/layout/list1"/>
    <dgm:cxn modelId="{19FC119D-30C7-4904-BB07-511930BEF887}" type="presParOf" srcId="{6F284D4E-8521-44AA-B3ED-7527ED9EE963}" destId="{8DC905CE-DE1C-43D8-AFBD-D6ACF9EC6975}" srcOrd="6" destOrd="0" presId="urn:microsoft.com/office/officeart/2005/8/layout/list1"/>
    <dgm:cxn modelId="{8C6BBD0A-39ED-411E-9FD9-A9E80D0214A8}" type="presParOf" srcId="{6F284D4E-8521-44AA-B3ED-7527ED9EE963}" destId="{3B9694D6-7555-4CF7-A330-71905B8A215A}" srcOrd="7" destOrd="0" presId="urn:microsoft.com/office/officeart/2005/8/layout/list1"/>
    <dgm:cxn modelId="{41F69CB8-216E-42DA-A32F-9F2D3017D0DC}" type="presParOf" srcId="{6F284D4E-8521-44AA-B3ED-7527ED9EE963}" destId="{DF220974-3F2E-4B21-89C2-BDF4A25FA5FB}" srcOrd="8" destOrd="0" presId="urn:microsoft.com/office/officeart/2005/8/layout/list1"/>
    <dgm:cxn modelId="{B6CC4D60-6AA1-4397-A819-9DCB53F8D222}" type="presParOf" srcId="{DF220974-3F2E-4B21-89C2-BDF4A25FA5FB}" destId="{FD4C3E85-4A0A-40DF-A46F-FCD8A421A1FF}" srcOrd="0" destOrd="0" presId="urn:microsoft.com/office/officeart/2005/8/layout/list1"/>
    <dgm:cxn modelId="{CE6871F8-1378-48F3-9FFB-E16F0D248306}" type="presParOf" srcId="{DF220974-3F2E-4B21-89C2-BDF4A25FA5FB}" destId="{20AAB449-8A71-4E17-9753-94AA22134B15}" srcOrd="1" destOrd="0" presId="urn:microsoft.com/office/officeart/2005/8/layout/list1"/>
    <dgm:cxn modelId="{C5C4581C-CD06-4FD7-B713-CACD618CF609}" type="presParOf" srcId="{6F284D4E-8521-44AA-B3ED-7527ED9EE963}" destId="{E9A03137-4CFE-4BF4-9034-EBB14603F3CC}" srcOrd="9" destOrd="0" presId="urn:microsoft.com/office/officeart/2005/8/layout/list1"/>
    <dgm:cxn modelId="{89A34527-1527-4A5F-A0CD-51F2EE8B999A}" type="presParOf" srcId="{6F284D4E-8521-44AA-B3ED-7527ED9EE963}" destId="{8E540830-D09D-4283-B722-1873799469D1}" srcOrd="10" destOrd="0" presId="urn:microsoft.com/office/officeart/2005/8/layout/list1"/>
    <dgm:cxn modelId="{97E553F9-9173-4901-BBEB-AA41BC909DE0}" type="presParOf" srcId="{6F284D4E-8521-44AA-B3ED-7527ED9EE963}" destId="{F3CE825E-E6D7-401A-AF87-5C22BE8E3E68}" srcOrd="11" destOrd="0" presId="urn:microsoft.com/office/officeart/2005/8/layout/list1"/>
    <dgm:cxn modelId="{190431B0-DD7F-41B4-A50E-FE68F1BEA5F8}" type="presParOf" srcId="{6F284D4E-8521-44AA-B3ED-7527ED9EE963}" destId="{C2880BFD-5CE9-4A55-85A1-579F5F72EE68}" srcOrd="12" destOrd="0" presId="urn:microsoft.com/office/officeart/2005/8/layout/list1"/>
    <dgm:cxn modelId="{6183475C-4F9F-454F-94C9-E73EA4A39992}" type="presParOf" srcId="{C2880BFD-5CE9-4A55-85A1-579F5F72EE68}" destId="{F2363ECB-4187-4857-8BBF-0006FD50C763}" srcOrd="0" destOrd="0" presId="urn:microsoft.com/office/officeart/2005/8/layout/list1"/>
    <dgm:cxn modelId="{6ACBABD0-19F9-4569-A1D2-68B1DAB4F96F}" type="presParOf" srcId="{C2880BFD-5CE9-4A55-85A1-579F5F72EE68}" destId="{5015AC65-9747-4E27-ABEF-0C045FC41A46}" srcOrd="1" destOrd="0" presId="urn:microsoft.com/office/officeart/2005/8/layout/list1"/>
    <dgm:cxn modelId="{AB1665E9-71E3-4BBB-B7CB-DC9578A6FA09}" type="presParOf" srcId="{6F284D4E-8521-44AA-B3ED-7527ED9EE963}" destId="{38D1EF6D-8C4D-4ADA-9145-9AA9F49CDC5C}" srcOrd="13" destOrd="0" presId="urn:microsoft.com/office/officeart/2005/8/layout/list1"/>
    <dgm:cxn modelId="{72A27F33-4EC8-4C95-85BC-5EE3DE247C6A}" type="presParOf" srcId="{6F284D4E-8521-44AA-B3ED-7527ED9EE963}" destId="{1F8698D9-0932-4A74-B7EF-6D473D347E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48C07-C171-4F8D-8BC9-3936F5B50CA9}">
      <dsp:nvSpPr>
        <dsp:cNvPr id="0" name=""/>
        <dsp:cNvSpPr/>
      </dsp:nvSpPr>
      <dsp:spPr>
        <a:xfrm>
          <a:off x="0" y="292637"/>
          <a:ext cx="882098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606" tIns="312420" rIns="68460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Operating in the </a:t>
          </a:r>
          <a:r>
            <a:rPr lang="fr-CH" sz="1500" kern="1200" dirty="0" err="1" smtClean="0">
              <a:solidFill>
                <a:schemeClr val="tx2"/>
              </a:solidFill>
            </a:rPr>
            <a:t>markets</a:t>
          </a:r>
          <a:r>
            <a:rPr lang="fr-CH" sz="1500" kern="1200" dirty="0" smtClean="0">
              <a:solidFill>
                <a:schemeClr val="tx2"/>
              </a:solidFill>
            </a:rPr>
            <a:t> on </a:t>
          </a:r>
          <a:r>
            <a:rPr lang="fr-CH" sz="1500" kern="1200" dirty="0" err="1" smtClean="0">
              <a:solidFill>
                <a:schemeClr val="tx2"/>
              </a:solidFill>
            </a:rPr>
            <a:t>competitive</a:t>
          </a:r>
          <a:r>
            <a:rPr lang="fr-CH" sz="1500" kern="1200" dirty="0" smtClean="0">
              <a:solidFill>
                <a:schemeClr val="tx2"/>
              </a:solidFill>
            </a:rPr>
            <a:t> </a:t>
          </a:r>
          <a:r>
            <a:rPr lang="fr-CH" sz="1500" kern="1200" dirty="0" err="1" smtClean="0">
              <a:solidFill>
                <a:schemeClr val="tx2"/>
              </a:solidFill>
            </a:rPr>
            <a:t>terms</a:t>
          </a:r>
          <a:endParaRPr lang="en-US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Embedded in the </a:t>
          </a:r>
          <a:r>
            <a:rPr lang="fr-CH" sz="1500" kern="1200" dirty="0" err="1" smtClean="0">
              <a:solidFill>
                <a:schemeClr val="tx2"/>
              </a:solidFill>
            </a:rPr>
            <a:t>family</a:t>
          </a:r>
          <a:r>
            <a:rPr lang="fr-CH" sz="1500" kern="1200" dirty="0" smtClean="0">
              <a:solidFill>
                <a:schemeClr val="tx2"/>
              </a:solidFill>
            </a:rPr>
            <a:t> of EU institutions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0" y="292637"/>
        <a:ext cx="8820980" cy="850500"/>
      </dsp:txXfrm>
    </dsp:sp>
    <dsp:sp modelId="{89471E75-78B0-419A-A52D-9130CBE13425}">
      <dsp:nvSpPr>
        <dsp:cNvPr id="0" name=""/>
        <dsp:cNvSpPr/>
      </dsp:nvSpPr>
      <dsp:spPr>
        <a:xfrm>
          <a:off x="486322" y="105363"/>
          <a:ext cx="617468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88" tIns="0" rIns="23338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We are unique: A Bank and a public institution</a:t>
          </a:r>
          <a:endParaRPr lang="en-US" sz="2000" kern="1200" dirty="0"/>
        </a:p>
      </dsp:txBody>
      <dsp:txXfrm>
        <a:off x="507938" y="126979"/>
        <a:ext cx="6131454" cy="399568"/>
      </dsp:txXfrm>
    </dsp:sp>
    <dsp:sp modelId="{8DC905CE-DE1C-43D8-AFBD-D6ACF9EC6975}">
      <dsp:nvSpPr>
        <dsp:cNvPr id="0" name=""/>
        <dsp:cNvSpPr/>
      </dsp:nvSpPr>
      <dsp:spPr>
        <a:xfrm>
          <a:off x="0" y="1916840"/>
          <a:ext cx="882098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606" tIns="312420" rIns="68460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err="1" smtClean="0">
              <a:solidFill>
                <a:schemeClr val="tx2"/>
              </a:solidFill>
            </a:rPr>
            <a:t>Board</a:t>
          </a:r>
          <a:r>
            <a:rPr lang="fr-CH" sz="1500" kern="1200" dirty="0" smtClean="0">
              <a:solidFill>
                <a:schemeClr val="tx2"/>
              </a:solidFill>
            </a:rPr>
            <a:t> of </a:t>
          </a:r>
          <a:r>
            <a:rPr lang="fr-CH" sz="1500" kern="1200" dirty="0" err="1" smtClean="0">
              <a:solidFill>
                <a:schemeClr val="tx2"/>
              </a:solidFill>
            </a:rPr>
            <a:t>Governors</a:t>
          </a:r>
          <a:r>
            <a:rPr lang="fr-CH" sz="1500" kern="1200" dirty="0" smtClean="0">
              <a:solidFill>
                <a:schemeClr val="tx2"/>
              </a:solidFill>
            </a:rPr>
            <a:t>: 28 EU Finance </a:t>
          </a:r>
          <a:r>
            <a:rPr lang="fr-CH" sz="1500" kern="1200" dirty="0" err="1" smtClean="0">
              <a:solidFill>
                <a:schemeClr val="tx2"/>
              </a:solidFill>
            </a:rPr>
            <a:t>Ministers</a:t>
          </a:r>
          <a:endParaRPr lang="en-US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err="1" smtClean="0">
              <a:solidFill>
                <a:schemeClr val="tx2"/>
              </a:solidFill>
            </a:rPr>
            <a:t>Board</a:t>
          </a:r>
          <a:r>
            <a:rPr lang="fr-CH" sz="1500" kern="1200" dirty="0" smtClean="0">
              <a:solidFill>
                <a:schemeClr val="tx2"/>
              </a:solidFill>
            </a:rPr>
            <a:t> of </a:t>
          </a:r>
          <a:r>
            <a:rPr lang="fr-CH" sz="1500" kern="1200" dirty="0" err="1" smtClean="0">
              <a:solidFill>
                <a:schemeClr val="tx2"/>
              </a:solidFill>
            </a:rPr>
            <a:t>Directors</a:t>
          </a:r>
          <a:r>
            <a:rPr lang="fr-CH" sz="1500" kern="1200" dirty="0" smtClean="0">
              <a:solidFill>
                <a:schemeClr val="tx2"/>
              </a:solidFill>
            </a:rPr>
            <a:t>: High Finance Ministry </a:t>
          </a:r>
          <a:r>
            <a:rPr lang="fr-CH" sz="1500" kern="1200" dirty="0" err="1" smtClean="0">
              <a:solidFill>
                <a:schemeClr val="tx2"/>
              </a:solidFill>
            </a:rPr>
            <a:t>officials</a:t>
          </a:r>
          <a:r>
            <a:rPr lang="fr-CH" sz="1500" kern="1200" dirty="0" smtClean="0">
              <a:solidFill>
                <a:schemeClr val="tx2"/>
              </a:solidFill>
            </a:rPr>
            <a:t> + Experts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Management </a:t>
          </a:r>
          <a:r>
            <a:rPr lang="fr-CH" sz="1500" kern="1200" dirty="0" err="1" smtClean="0">
              <a:solidFill>
                <a:schemeClr val="tx2"/>
              </a:solidFill>
            </a:rPr>
            <a:t>Committee</a:t>
          </a:r>
          <a:r>
            <a:rPr lang="fr-CH" sz="1500" kern="1200" dirty="0" smtClean="0">
              <a:solidFill>
                <a:schemeClr val="tx2"/>
              </a:solidFill>
            </a:rPr>
            <a:t>: Experts in a </a:t>
          </a:r>
          <a:r>
            <a:rPr lang="fr-CH" sz="1500" kern="1200" dirty="0" err="1" smtClean="0">
              <a:solidFill>
                <a:schemeClr val="tx2"/>
              </a:solidFill>
            </a:rPr>
            <a:t>variety</a:t>
          </a:r>
          <a:r>
            <a:rPr lang="fr-CH" sz="1500" kern="1200" dirty="0" smtClean="0">
              <a:solidFill>
                <a:schemeClr val="tx2"/>
              </a:solidFill>
            </a:rPr>
            <a:t> of </a:t>
          </a:r>
          <a:r>
            <a:rPr lang="fr-CH" sz="1500" kern="1200" dirty="0" err="1" smtClean="0">
              <a:solidFill>
                <a:schemeClr val="tx2"/>
              </a:solidFill>
            </a:rPr>
            <a:t>fields</a:t>
          </a:r>
          <a:endParaRPr lang="fr-CH" sz="1500" kern="1200" dirty="0" smtClean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Audit </a:t>
          </a:r>
          <a:r>
            <a:rPr lang="fr-CH" sz="1500" kern="1200" dirty="0" err="1" smtClean="0">
              <a:solidFill>
                <a:schemeClr val="tx2"/>
              </a:solidFill>
            </a:rPr>
            <a:t>Committee</a:t>
          </a:r>
          <a:r>
            <a:rPr lang="fr-CH" sz="1500" kern="1200" dirty="0" smtClean="0">
              <a:solidFill>
                <a:schemeClr val="tx2"/>
              </a:solidFill>
            </a:rPr>
            <a:t>: </a:t>
          </a:r>
          <a:r>
            <a:rPr lang="fr-CH" sz="1500" kern="1200" dirty="0" err="1" smtClean="0">
              <a:solidFill>
                <a:schemeClr val="tx2"/>
              </a:solidFill>
            </a:rPr>
            <a:t>Auditors</a:t>
          </a:r>
          <a:r>
            <a:rPr lang="fr-CH" sz="1500" kern="1200" dirty="0" smtClean="0">
              <a:solidFill>
                <a:schemeClr val="tx2"/>
              </a:solidFill>
            </a:rPr>
            <a:t>, Bankers, </a:t>
          </a:r>
          <a:r>
            <a:rPr lang="fr-CH" sz="1500" kern="1200" dirty="0" err="1" smtClean="0">
              <a:solidFill>
                <a:schemeClr val="tx2"/>
              </a:solidFill>
            </a:rPr>
            <a:t>Supervisors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0" y="1916840"/>
        <a:ext cx="8820980" cy="1323000"/>
      </dsp:txXfrm>
    </dsp:sp>
    <dsp:sp modelId="{30897ECC-3AD9-405A-8C1B-64B508A2C0FA}">
      <dsp:nvSpPr>
        <dsp:cNvPr id="0" name=""/>
        <dsp:cNvSpPr/>
      </dsp:nvSpPr>
      <dsp:spPr>
        <a:xfrm>
          <a:off x="441049" y="1224137"/>
          <a:ext cx="6534731" cy="914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88" tIns="0" rIns="23338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Our governing bodies are made up exclusively of representatives appointed directly by EU Member States</a:t>
          </a:r>
          <a:endParaRPr lang="en-US" sz="2000" kern="1200" dirty="0"/>
        </a:p>
      </dsp:txBody>
      <dsp:txXfrm>
        <a:off x="485672" y="1268760"/>
        <a:ext cx="6445485" cy="824857"/>
      </dsp:txXfrm>
    </dsp:sp>
    <dsp:sp modelId="{8E540830-D09D-4283-B722-1873799469D1}">
      <dsp:nvSpPr>
        <dsp:cNvPr id="0" name=""/>
        <dsp:cNvSpPr/>
      </dsp:nvSpPr>
      <dsp:spPr>
        <a:xfrm>
          <a:off x="0" y="3709627"/>
          <a:ext cx="882098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606" tIns="312420" rIns="68460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Compliance </a:t>
          </a:r>
          <a:r>
            <a:rPr lang="fr-CH" sz="1500" kern="1200" dirty="0" err="1" smtClean="0">
              <a:solidFill>
                <a:schemeClr val="tx2"/>
              </a:solidFill>
            </a:rPr>
            <a:t>with</a:t>
          </a:r>
          <a:r>
            <a:rPr lang="fr-CH" sz="1500" kern="1200" dirty="0" smtClean="0">
              <a:solidFill>
                <a:schemeClr val="tx2"/>
              </a:solidFill>
            </a:rPr>
            <a:t> international </a:t>
          </a:r>
          <a:r>
            <a:rPr lang="fr-CH" sz="1500" kern="1200" dirty="0" err="1" smtClean="0">
              <a:solidFill>
                <a:schemeClr val="tx2"/>
              </a:solidFill>
            </a:rPr>
            <a:t>rules</a:t>
          </a:r>
          <a:r>
            <a:rPr lang="fr-CH" sz="1500" kern="1200" dirty="0" smtClean="0">
              <a:solidFill>
                <a:schemeClr val="tx2"/>
              </a:solidFill>
            </a:rPr>
            <a:t> and best </a:t>
          </a:r>
          <a:r>
            <a:rPr lang="fr-CH" sz="1500" kern="1200" dirty="0" err="1" smtClean="0">
              <a:solidFill>
                <a:schemeClr val="tx2"/>
              </a:solidFill>
            </a:rPr>
            <a:t>banking</a:t>
          </a:r>
          <a:r>
            <a:rPr lang="fr-CH" sz="1500" kern="1200" dirty="0" smtClean="0">
              <a:solidFill>
                <a:schemeClr val="tx2"/>
              </a:solidFill>
            </a:rPr>
            <a:t> practice </a:t>
          </a:r>
          <a:endParaRPr lang="en-US" sz="1500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err="1" smtClean="0">
              <a:solidFill>
                <a:schemeClr val="tx2"/>
              </a:solidFill>
            </a:rPr>
            <a:t>Audited</a:t>
          </a:r>
          <a:r>
            <a:rPr lang="fr-CH" sz="1500" kern="1200" dirty="0" smtClean="0">
              <a:solidFill>
                <a:schemeClr val="tx2"/>
              </a:solidFill>
            </a:rPr>
            <a:t> by </a:t>
          </a:r>
          <a:r>
            <a:rPr lang="fr-CH" sz="1500" kern="1200" dirty="0" err="1" smtClean="0">
              <a:solidFill>
                <a:schemeClr val="tx2"/>
              </a:solidFill>
            </a:rPr>
            <a:t>big</a:t>
          </a:r>
          <a:r>
            <a:rPr lang="fr-CH" sz="1500" kern="1200" dirty="0" smtClean="0">
              <a:solidFill>
                <a:schemeClr val="tx2"/>
              </a:solidFill>
            </a:rPr>
            <a:t> 4 for compliance for public </a:t>
          </a:r>
          <a:r>
            <a:rPr lang="fr-CH" sz="1500" kern="1200" dirty="0" err="1" smtClean="0">
              <a:solidFill>
                <a:schemeClr val="tx2"/>
              </a:solidFill>
            </a:rPr>
            <a:t>issuers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0" y="3709627"/>
        <a:ext cx="8820980" cy="850500"/>
      </dsp:txXfrm>
    </dsp:sp>
    <dsp:sp modelId="{20AAB449-8A71-4E17-9753-94AA22134B15}">
      <dsp:nvSpPr>
        <dsp:cNvPr id="0" name=""/>
        <dsp:cNvSpPr/>
      </dsp:nvSpPr>
      <dsp:spPr>
        <a:xfrm>
          <a:off x="441049" y="3320840"/>
          <a:ext cx="6336709" cy="610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88" tIns="0" rIns="233388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Our financial statements are published within four months of the year end </a:t>
          </a:r>
          <a:endParaRPr lang="en-US" sz="2000" kern="1200" dirty="0"/>
        </a:p>
      </dsp:txBody>
      <dsp:txXfrm>
        <a:off x="470836" y="3350627"/>
        <a:ext cx="6277135" cy="550613"/>
      </dsp:txXfrm>
    </dsp:sp>
    <dsp:sp modelId="{1F8698D9-0932-4A74-B7EF-6D473D347EDA}">
      <dsp:nvSpPr>
        <dsp:cNvPr id="0" name=""/>
        <dsp:cNvSpPr/>
      </dsp:nvSpPr>
      <dsp:spPr>
        <a:xfrm>
          <a:off x="0" y="4862527"/>
          <a:ext cx="8820980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606" tIns="312420" rIns="68460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500" kern="1200" dirty="0" smtClean="0">
              <a:solidFill>
                <a:schemeClr val="tx2"/>
              </a:solidFill>
            </a:rPr>
            <a:t>The Audit </a:t>
          </a:r>
          <a:r>
            <a:rPr lang="fr-CH" sz="1500" kern="1200" dirty="0" err="1" smtClean="0">
              <a:solidFill>
                <a:schemeClr val="tx2"/>
              </a:solidFill>
            </a:rPr>
            <a:t>Committee</a:t>
          </a:r>
          <a:r>
            <a:rPr lang="fr-CH" sz="1500" kern="1200" dirty="0" smtClean="0">
              <a:solidFill>
                <a:schemeClr val="tx2"/>
              </a:solidFill>
            </a:rPr>
            <a:t> reports </a:t>
          </a:r>
          <a:r>
            <a:rPr lang="fr-CH" sz="1500" kern="1200" dirty="0" err="1" smtClean="0">
              <a:solidFill>
                <a:schemeClr val="tx2"/>
              </a:solidFill>
            </a:rPr>
            <a:t>directly</a:t>
          </a:r>
          <a:r>
            <a:rPr lang="fr-CH" sz="1500" kern="1200" dirty="0" smtClean="0">
              <a:solidFill>
                <a:schemeClr val="tx2"/>
              </a:solidFill>
            </a:rPr>
            <a:t> to </a:t>
          </a:r>
          <a:r>
            <a:rPr lang="fr-CH" sz="1500" kern="1200" dirty="0" err="1" smtClean="0">
              <a:solidFill>
                <a:schemeClr val="tx2"/>
              </a:solidFill>
            </a:rPr>
            <a:t>Governors</a:t>
          </a:r>
          <a:r>
            <a:rPr lang="fr-CH" sz="1500" kern="1200" dirty="0" smtClean="0">
              <a:solidFill>
                <a:schemeClr val="tx2"/>
              </a:solidFill>
            </a:rPr>
            <a:t> on the </a:t>
          </a:r>
          <a:r>
            <a:rPr lang="fr-CH" sz="1500" kern="1200" dirty="0" err="1" smtClean="0">
              <a:solidFill>
                <a:schemeClr val="tx2"/>
              </a:solidFill>
            </a:rPr>
            <a:t>financial</a:t>
          </a:r>
          <a:r>
            <a:rPr lang="fr-CH" sz="1500" kern="1200" dirty="0" smtClean="0">
              <a:solidFill>
                <a:schemeClr val="tx2"/>
              </a:solidFill>
            </a:rPr>
            <a:t> position and on compliance </a:t>
          </a:r>
          <a:r>
            <a:rPr lang="fr-CH" sz="1500" kern="1200" dirty="0" err="1" smtClean="0">
              <a:solidFill>
                <a:schemeClr val="tx2"/>
              </a:solidFill>
            </a:rPr>
            <a:t>with</a:t>
          </a:r>
          <a:r>
            <a:rPr lang="fr-CH" sz="1500" kern="1200" dirty="0" smtClean="0">
              <a:solidFill>
                <a:schemeClr val="tx2"/>
              </a:solidFill>
            </a:rPr>
            <a:t> best </a:t>
          </a:r>
          <a:r>
            <a:rPr lang="fr-CH" sz="1500" kern="1200" dirty="0" err="1" smtClean="0">
              <a:solidFill>
                <a:schemeClr val="tx2"/>
              </a:solidFill>
            </a:rPr>
            <a:t>banking</a:t>
          </a:r>
          <a:r>
            <a:rPr lang="fr-CH" sz="1500" kern="1200" dirty="0" smtClean="0">
              <a:solidFill>
                <a:schemeClr val="tx2"/>
              </a:solidFill>
            </a:rPr>
            <a:t> practices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0" y="4862527"/>
        <a:ext cx="8820980" cy="826875"/>
      </dsp:txXfrm>
    </dsp:sp>
    <dsp:sp modelId="{5015AC65-9747-4E27-ABEF-0C045FC41A46}">
      <dsp:nvSpPr>
        <dsp:cNvPr id="0" name=""/>
        <dsp:cNvSpPr/>
      </dsp:nvSpPr>
      <dsp:spPr>
        <a:xfrm>
          <a:off x="441049" y="4641127"/>
          <a:ext cx="617468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88" tIns="0" rIns="23338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We have an independent Audit Committee </a:t>
          </a:r>
          <a:endParaRPr lang="en-US" sz="2000" kern="1200" dirty="0"/>
        </a:p>
      </dsp:txBody>
      <dsp:txXfrm>
        <a:off x="462665" y="4662743"/>
        <a:ext cx="6131454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imes New Roman" pitchFamily="18" charset="0"/>
              </a:defRPr>
            </a:lvl1pPr>
          </a:lstStyle>
          <a:p>
            <a:fld id="{B38A19E2-D494-4D50-BA17-8C463198481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46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F7E026A1-3C72-4630-9B8D-BBE2BAB360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95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26A1-3C72-4630-9B8D-BBE2BAB3608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8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F20D7-C36A-4456-B8A5-0098FFEE3B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“How” – Audit Committee has an important independent supervisory roll to support the EIB in achieving results at a high standard of practice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26A1-3C72-4630-9B8D-BBE2BAB360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“How” – Audit Committee has an important independent supervisory roll to support the EIB in achieving results at a high standard of practice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26A1-3C72-4630-9B8D-BBE2BAB360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“Institutional -Initiatives” – “Reinforce lobbying capacity”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26A1-3C72-4630-9B8D-BBE2BAB3608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Cov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23963" y="3104964"/>
            <a:ext cx="6696075" cy="205222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0"/>
            <a:r>
              <a:rPr lang="en-US" noProof="0" dirty="0" smtClean="0"/>
              <a:t>Who</a:t>
            </a:r>
          </a:p>
          <a:p>
            <a:pPr lvl="0"/>
            <a:r>
              <a:rPr lang="en-US" noProof="0" dirty="0" smtClean="0"/>
              <a:t>Title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B9ED8E-CDCA-4122-A04F-4A00D4B66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53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18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7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630" y="1742953"/>
            <a:ext cx="745206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3825044"/>
            <a:ext cx="7451725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9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0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826060"/>
            <a:ext cx="669607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CE62C7-2F98-4EC2-8CE9-156864FB2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E7316A-37F8-4256-978D-8561DC3C7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D019E4-7C71-4300-A3F0-45E802FDC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0" i="0" baseline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776BA-5F8F-4E14-AE80-FD9890642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E8468-CD05-4A6D-840F-584CE6935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7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6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7416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752528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28/02/2013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24625"/>
            <a:ext cx="9906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524625"/>
            <a:ext cx="9906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B33D30-2271-4A15-9AC9-30C86CD76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524625"/>
            <a:ext cx="63373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079500" y="1530350"/>
            <a:ext cx="7380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9500" y="3105150"/>
            <a:ext cx="7380288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Who</a:t>
            </a:r>
          </a:p>
          <a:p>
            <a:pPr lvl="0"/>
            <a:r>
              <a:rPr lang="en-US" smtClean="0"/>
              <a:t>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539F"/>
          </a:solidFill>
          <a:latin typeface="+mn-lt"/>
          <a:ea typeface="+mn-ea"/>
          <a:cs typeface="+mn-cs"/>
        </a:defRPr>
      </a:lvl1pPr>
      <a:lvl2pPr marL="457200" algn="ctr" rtl="0" eaLnBrk="0" fontAlgn="base" hangingPunct="0">
        <a:spcBef>
          <a:spcPct val="20000"/>
        </a:spcBef>
        <a:spcAft>
          <a:spcPct val="0"/>
        </a:spcAft>
        <a:defRPr sz="2200">
          <a:solidFill>
            <a:srgbClr val="00539F"/>
          </a:solidFill>
          <a:latin typeface="+mn-lt"/>
          <a:cs typeface="+mn-cs"/>
        </a:defRPr>
      </a:lvl2pPr>
      <a:lvl3pPr marL="9144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3pPr>
      <a:lvl4pPr marL="1371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4pPr>
      <a:lvl5pPr marL="18288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151929"/>
            <a:ext cx="648176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64235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24625"/>
            <a:ext cx="9906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28/02/2013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524625"/>
            <a:ext cx="9906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A0D14A-241B-4136-9133-431034B058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524625"/>
            <a:ext cx="63373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5CA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1701" y="225424"/>
            <a:ext cx="7021475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Arial"/>
                <a:cs typeface="+mn-cs"/>
              </a:rPr>
              <a:t>28/02/2013</a:t>
            </a:r>
            <a:endParaRPr lang="en-GB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42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0A51CA-4611-42BC-8C78-05A9D4A054CC}" type="slidenum">
              <a:rPr lang="en-GB" smtClean="0">
                <a:solidFill>
                  <a:prstClr val="white"/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white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81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b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1043608" y="1808820"/>
            <a:ext cx="7380288" cy="1143000"/>
          </a:xfrm>
        </p:spPr>
        <p:txBody>
          <a:bodyPr/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US" sz="3600" b="1" dirty="0" smtClean="0"/>
              <a:t>EIB </a:t>
            </a:r>
            <a:r>
              <a:rPr lang="en-US" sz="3600" b="1" dirty="0"/>
              <a:t>- using Europe’s leverage and how to account for </a:t>
            </a:r>
            <a:r>
              <a:rPr lang="en-US" sz="3600" b="1" dirty="0" smtClean="0"/>
              <a:t>it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endParaRPr lang="en-GB" sz="3600" b="1" dirty="0" smtClean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Jonathan Taylor, </a:t>
            </a:r>
            <a:r>
              <a:rPr lang="fr-FR" sz="2400" dirty="0" err="1" smtClean="0"/>
              <a:t>Vice-President</a:t>
            </a:r>
            <a:endParaRPr lang="fr-FR" sz="2400" dirty="0" smtClean="0"/>
          </a:p>
          <a:p>
            <a:r>
              <a:rPr lang="fr-CH" sz="2400" dirty="0" smtClean="0"/>
              <a:t>Brussels, 14 </a:t>
            </a:r>
            <a:r>
              <a:rPr lang="fr-CH" sz="2400" dirty="0" err="1" smtClean="0"/>
              <a:t>October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YMOURS\AppData\Local\Microsoft\Windows\Temporary Internet Files\Content.Outlook\SLNX22KK\11_SLIDE_PRESIDENT_2014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" y="834812"/>
            <a:ext cx="8894064" cy="540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50825" y="893453"/>
            <a:ext cx="8642350" cy="532923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Providing finance and expertise for sound and sustainable investment projects. Total </a:t>
            </a:r>
            <a:r>
              <a:rPr lang="en-GB" sz="2000" dirty="0">
                <a:solidFill>
                  <a:schemeClr val="tx2"/>
                </a:solidFill>
              </a:rPr>
              <a:t>assets of EUR 512 </a:t>
            </a:r>
            <a:r>
              <a:rPr lang="en-GB" sz="2000" dirty="0" smtClean="0">
                <a:solidFill>
                  <a:schemeClr val="tx2"/>
                </a:solidFill>
              </a:rPr>
              <a:t>billion at </a:t>
            </a:r>
            <a:r>
              <a:rPr lang="en-GB" sz="2000" dirty="0">
                <a:solidFill>
                  <a:schemeClr val="tx2"/>
                </a:solidFill>
              </a:rPr>
              <a:t>end 2013.</a:t>
            </a:r>
            <a:endParaRPr lang="en-GB" sz="2000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Natural financing partner for the EU institutions</a:t>
            </a:r>
          </a:p>
          <a:p>
            <a:pPr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Shareholders: 28 EU Member States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Largest multilateral lender and borrower in the world</a:t>
            </a:r>
          </a:p>
          <a:p>
            <a:pPr lvl="1">
              <a:buClr>
                <a:schemeClr val="tx2"/>
              </a:buClr>
            </a:pPr>
            <a:r>
              <a:rPr lang="en-GB" sz="1800" dirty="0">
                <a:solidFill>
                  <a:schemeClr val="tx2"/>
                </a:solidFill>
              </a:rPr>
              <a:t>Raise our funds on the international capital markets</a:t>
            </a:r>
          </a:p>
          <a:p>
            <a:pPr lvl="1">
              <a:buClr>
                <a:schemeClr val="tx2"/>
              </a:buClr>
            </a:pPr>
            <a:r>
              <a:rPr lang="en-GB" sz="1800" dirty="0">
                <a:solidFill>
                  <a:schemeClr val="tx2"/>
                </a:solidFill>
              </a:rPr>
              <a:t>Pass on favourable borrowing conditions to </a:t>
            </a:r>
            <a:r>
              <a:rPr lang="en-GB" sz="1800" dirty="0" smtClean="0">
                <a:solidFill>
                  <a:schemeClr val="tx2"/>
                </a:solidFill>
              </a:rPr>
              <a:t>clients</a:t>
            </a:r>
          </a:p>
          <a:p>
            <a:pPr>
              <a:buClr>
                <a:schemeClr val="tx2"/>
              </a:buClr>
            </a:pPr>
            <a:r>
              <a:rPr lang="en-US" sz="2000" dirty="0" smtClean="0">
                <a:solidFill>
                  <a:schemeClr val="tx2"/>
                </a:solidFill>
              </a:rPr>
              <a:t>AAA-rated and strong capital base</a:t>
            </a:r>
            <a:endParaRPr lang="en-GB" sz="20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Projects in </a:t>
            </a:r>
            <a:r>
              <a:rPr lang="en-GB" sz="2000" dirty="0">
                <a:solidFill>
                  <a:schemeClr val="tx2"/>
                </a:solidFill>
              </a:rPr>
              <a:t>over 160 countries</a:t>
            </a:r>
          </a:p>
          <a:p>
            <a:pPr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Key products: </a:t>
            </a:r>
          </a:p>
          <a:p>
            <a:pPr>
              <a:buClr>
                <a:schemeClr val="tx2"/>
              </a:buClr>
            </a:pPr>
            <a:endParaRPr lang="en-GB" sz="20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BE" dirty="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187624" y="5301208"/>
            <a:ext cx="914400" cy="9144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527884" y="3645024"/>
            <a:ext cx="3348372" cy="14401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The EIB at a </a:t>
            </a:r>
            <a:r>
              <a:rPr lang="fr-CH" dirty="0" err="1" smtClean="0"/>
              <a:t>glance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560881" y="4663006"/>
            <a:ext cx="1433513" cy="1439862"/>
            <a:chOff x="755273" y="4941168"/>
            <a:chExt cx="1433536" cy="1440160"/>
          </a:xfrm>
        </p:grpSpPr>
        <p:sp>
          <p:nvSpPr>
            <p:cNvPr id="50" name="Oval 49"/>
            <p:cNvSpPr/>
            <p:nvPr/>
          </p:nvSpPr>
          <p:spPr bwMode="auto">
            <a:xfrm>
              <a:off x="755273" y="4941168"/>
              <a:ext cx="1433536" cy="1440160"/>
            </a:xfrm>
            <a:prstGeom prst="ellipse">
              <a:avLst/>
            </a:prstGeom>
            <a:solidFill>
              <a:schemeClr val="bg1"/>
            </a:solidFill>
            <a:ln w="762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99738" y="5268261"/>
              <a:ext cx="1223982" cy="4604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1200" b="1" dirty="0">
                  <a:solidFill>
                    <a:schemeClr val="accent4">
                      <a:lumMod val="65000"/>
                      <a:lumOff val="3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Management Committee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99738" y="5749372"/>
              <a:ext cx="1223982" cy="3971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900" b="1" dirty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President</a:t>
              </a:r>
            </a:p>
            <a:p>
              <a:pPr>
                <a:buNone/>
                <a:defRPr/>
              </a:pPr>
              <a:r>
                <a:rPr lang="en-GB" sz="900" b="1" dirty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8 Vice-Presidents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744" y="80628"/>
            <a:ext cx="6481762" cy="612775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tx2"/>
                </a:solidFill>
              </a:rPr>
              <a:t>The Governance of the EIB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 bwMode="auto">
          <a:xfrm>
            <a:off x="2366344" y="1077532"/>
            <a:ext cx="38429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en-US" sz="1200" b="1" dirty="0" smtClean="0">
                <a:solidFill>
                  <a:srgbClr val="015CAB"/>
                </a:solidFill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b="1" dirty="0">
                <a:solidFill>
                  <a:srgbClr val="015CAB"/>
                </a:solidFill>
                <a:latin typeface="+mj-lt"/>
                <a:ea typeface="Tahoma" pitchFamily="34" charset="0"/>
                <a:cs typeface="Tahoma" pitchFamily="34" charset="0"/>
              </a:rPr>
              <a:t>Governors of the Bank appoint the Members of the Board of Directors, the Management Committee and the Audit </a:t>
            </a:r>
            <a:r>
              <a:rPr lang="en-US" sz="1200" b="1" dirty="0" smtClean="0">
                <a:solidFill>
                  <a:srgbClr val="015CAB"/>
                </a:solidFill>
                <a:latin typeface="+mj-lt"/>
                <a:ea typeface="Tahoma" pitchFamily="34" charset="0"/>
                <a:cs typeface="Tahoma" pitchFamily="34" charset="0"/>
              </a:rPr>
              <a:t>Committee </a:t>
            </a:r>
          </a:p>
          <a:p>
            <a:pPr>
              <a:buNone/>
              <a:defRPr/>
            </a:pPr>
            <a:endParaRPr lang="en-US" sz="1200" b="1" dirty="0">
              <a:solidFill>
                <a:srgbClr val="015CAB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294771" y="3413484"/>
            <a:ext cx="39145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en-GB" sz="1200" b="1" dirty="0" smtClean="0">
                <a:solidFill>
                  <a:srgbClr val="00B050"/>
                </a:solidFill>
                <a:latin typeface="+mj-lt"/>
                <a:ea typeface="Tahoma" pitchFamily="34" charset="0"/>
                <a:cs typeface="Tahoma" pitchFamily="34" charset="0"/>
              </a:rPr>
              <a:t>Sole responsibility for decisions </a:t>
            </a:r>
            <a:r>
              <a:rPr lang="en-GB" sz="1200" b="1" dirty="0">
                <a:solidFill>
                  <a:srgbClr val="00B050"/>
                </a:solidFill>
                <a:latin typeface="+mj-lt"/>
                <a:ea typeface="Tahoma" pitchFamily="34" charset="0"/>
                <a:cs typeface="Tahoma" pitchFamily="34" charset="0"/>
              </a:rPr>
              <a:t>on loans, guarantees and borrowings.  Ensures that the Bank is managed in line with the Treaty, the Statute and the Governors’ directives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2294771" y="5127240"/>
            <a:ext cx="3829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  <a:defRPr/>
            </a:pPr>
            <a:r>
              <a:rPr lang="en-GB" sz="1200" b="1" dirty="0">
                <a:solidFill>
                  <a:schemeClr val="accent4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The Bank’s permanent executive, the day-to-day running of the EIB, preparing decisions for Directors and their implementation</a:t>
            </a:r>
          </a:p>
        </p:txBody>
      </p:sp>
      <p:grpSp>
        <p:nvGrpSpPr>
          <p:cNvPr id="42" name="Group 43"/>
          <p:cNvGrpSpPr>
            <a:grpSpLocks/>
          </p:cNvGrpSpPr>
          <p:nvPr/>
        </p:nvGrpSpPr>
        <p:grpSpPr bwMode="auto">
          <a:xfrm>
            <a:off x="397849" y="2982846"/>
            <a:ext cx="1728787" cy="1800225"/>
            <a:chOff x="611560" y="3356992"/>
            <a:chExt cx="1728655" cy="1800200"/>
          </a:xfrm>
        </p:grpSpPr>
        <p:sp>
          <p:nvSpPr>
            <p:cNvPr id="43" name="Oval 42"/>
            <p:cNvSpPr/>
            <p:nvPr/>
          </p:nvSpPr>
          <p:spPr bwMode="auto">
            <a:xfrm>
              <a:off x="611560" y="3356992"/>
              <a:ext cx="1728655" cy="1800200"/>
            </a:xfrm>
            <a:prstGeom prst="ellipse">
              <a:avLst/>
            </a:prstGeom>
            <a:solidFill>
              <a:schemeClr val="bg1"/>
            </a:solidFill>
            <a:ln w="1270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35385" y="3688774"/>
              <a:ext cx="1225456" cy="4603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1200" b="1" dirty="0">
                  <a:solidFill>
                    <a:srgbClr val="00B050"/>
                  </a:solidFill>
                  <a:latin typeface="+mj-lt"/>
                  <a:ea typeface="Tahoma" pitchFamily="34" charset="0"/>
                  <a:cs typeface="Tahoma" pitchFamily="34" charset="0"/>
                </a:rPr>
                <a:t>Board of Directors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35385" y="4203117"/>
              <a:ext cx="1225456" cy="6463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900" b="1" dirty="0" smtClean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29 directors (28 MS + 1 EC)</a:t>
              </a:r>
              <a:endParaRPr lang="en-GB" sz="900" b="1" dirty="0">
                <a:solidFill>
                  <a:schemeClr val="bg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endParaRPr>
            </a:p>
            <a:p>
              <a:pPr>
                <a:buNone/>
                <a:defRPr/>
              </a:pPr>
              <a:r>
                <a:rPr lang="en-GB" sz="900" b="1" dirty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18 alternates</a:t>
              </a:r>
            </a:p>
            <a:p>
              <a:pPr>
                <a:buNone/>
                <a:defRPr/>
              </a:pPr>
              <a:r>
                <a:rPr lang="en-GB" sz="900" b="1" dirty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+6 experts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7343" y="924195"/>
            <a:ext cx="2160588" cy="2169151"/>
            <a:chOff x="395288" y="1475749"/>
            <a:chExt cx="2160588" cy="2169151"/>
          </a:xfrm>
        </p:grpSpPr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395288" y="1475749"/>
              <a:ext cx="2160588" cy="2169151"/>
            </a:xfrm>
            <a:prstGeom prst="ellipse">
              <a:avLst/>
            </a:prstGeom>
            <a:solidFill>
              <a:schemeClr val="bg1"/>
            </a:solidFill>
            <a:ln w="177800" algn="ctr">
              <a:solidFill>
                <a:srgbClr val="00529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900113" y="1951038"/>
              <a:ext cx="12239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1200" b="1" dirty="0">
                  <a:solidFill>
                    <a:srgbClr val="015CAB"/>
                  </a:solidFill>
                  <a:latin typeface="+mj-lt"/>
                  <a:ea typeface="Tahoma" pitchFamily="34" charset="0"/>
                  <a:cs typeface="Tahoma" pitchFamily="34" charset="0"/>
                </a:rPr>
                <a:t>Board of Governors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900113" y="2466975"/>
              <a:ext cx="1223962" cy="5078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900" b="1" dirty="0" smtClean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28 members (28 EU Finance Minister)</a:t>
              </a:r>
              <a:endParaRPr lang="en-GB" sz="900" b="1" dirty="0">
                <a:solidFill>
                  <a:schemeClr val="bg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68244" y="1008620"/>
            <a:ext cx="2160588" cy="2169151"/>
            <a:chOff x="395288" y="1475749"/>
            <a:chExt cx="2160588" cy="2169151"/>
          </a:xfrm>
        </p:grpSpPr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395288" y="1475749"/>
              <a:ext cx="2160588" cy="2169151"/>
            </a:xfrm>
            <a:prstGeom prst="ellipse">
              <a:avLst/>
            </a:prstGeom>
            <a:solidFill>
              <a:schemeClr val="bg1"/>
            </a:solidFill>
            <a:ln w="177800" algn="ctr">
              <a:solidFill>
                <a:srgbClr val="00529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900113" y="1909149"/>
              <a:ext cx="122396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1200" b="1" dirty="0" smtClean="0">
                  <a:solidFill>
                    <a:srgbClr val="015CAB"/>
                  </a:solidFill>
                  <a:latin typeface="+mj-lt"/>
                  <a:ea typeface="Tahoma" pitchFamily="34" charset="0"/>
                  <a:cs typeface="Tahoma" pitchFamily="34" charset="0"/>
                </a:rPr>
                <a:t>Independent Audit Committee</a:t>
              </a:r>
              <a:endParaRPr lang="en-GB" sz="1200" b="1" dirty="0">
                <a:solidFill>
                  <a:srgbClr val="015CAB"/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896334" y="2521049"/>
              <a:ext cx="122396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None/>
                <a:defRPr/>
              </a:pPr>
              <a:r>
                <a:rPr lang="en-GB" sz="900" b="1" dirty="0" smtClean="0">
                  <a:solidFill>
                    <a:schemeClr val="bg2">
                      <a:lumMod val="75000"/>
                    </a:schemeClr>
                  </a:solidFill>
                  <a:latin typeface="+mj-lt"/>
                  <a:ea typeface="Tahoma" pitchFamily="34" charset="0"/>
                  <a:cs typeface="Tahoma" pitchFamily="34" charset="0"/>
                </a:rPr>
                <a:t>6 members and up to 3 observers</a:t>
              </a:r>
              <a:endParaRPr lang="en-GB" sz="900" b="1" dirty="0">
                <a:solidFill>
                  <a:schemeClr val="bg2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5" name="Straight Connector 4"/>
          <p:cNvCxnSpPr>
            <a:stCxn id="34" idx="2"/>
          </p:cNvCxnSpPr>
          <p:nvPr/>
        </p:nvCxnSpPr>
        <p:spPr bwMode="auto">
          <a:xfrm>
            <a:off x="6768244" y="2093195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stCxn id="31" idx="6"/>
          </p:cNvCxnSpPr>
          <p:nvPr/>
        </p:nvCxnSpPr>
        <p:spPr bwMode="auto">
          <a:xfrm>
            <a:off x="2395139" y="1999846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Striped Right Arrow 60"/>
          <p:cNvSpPr/>
          <p:nvPr/>
        </p:nvSpPr>
        <p:spPr bwMode="auto">
          <a:xfrm rot="10800000">
            <a:off x="5760132" y="2208869"/>
            <a:ext cx="898416" cy="496358"/>
          </a:xfrm>
          <a:prstGeom prst="stripedRigh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62" name="Striped Right Arrow 61"/>
          <p:cNvSpPr/>
          <p:nvPr/>
        </p:nvSpPr>
        <p:spPr bwMode="auto">
          <a:xfrm rot="10800000">
            <a:off x="3486733" y="2208867"/>
            <a:ext cx="898416" cy="496358"/>
          </a:xfrm>
          <a:prstGeom prst="stripedRigh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63" name="Striped Right Arrow 62"/>
          <p:cNvSpPr/>
          <p:nvPr/>
        </p:nvSpPr>
        <p:spPr bwMode="auto">
          <a:xfrm rot="10800000">
            <a:off x="4620520" y="2208868"/>
            <a:ext cx="898416" cy="496358"/>
          </a:xfrm>
          <a:prstGeom prst="stripedRigh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64" name="Striped Right Arrow 63"/>
          <p:cNvSpPr/>
          <p:nvPr/>
        </p:nvSpPr>
        <p:spPr bwMode="auto">
          <a:xfrm rot="10800000">
            <a:off x="2411069" y="2212022"/>
            <a:ext cx="898416" cy="496358"/>
          </a:xfrm>
          <a:prstGeom prst="stripedRightArrow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Audit Committee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728701"/>
            <a:ext cx="8642350" cy="5653050"/>
          </a:xfrm>
        </p:spPr>
        <p:txBody>
          <a:bodyPr/>
          <a:lstStyle/>
          <a:p>
            <a:r>
              <a:rPr lang="en-GB" sz="2000" dirty="0" smtClean="0">
                <a:solidFill>
                  <a:schemeClr val="tx2"/>
                </a:solidFill>
              </a:rPr>
              <a:t>6 members appointed by the Board of Governors, who are responsible </a:t>
            </a:r>
            <a:r>
              <a:rPr lang="en-GB" sz="2000" dirty="0">
                <a:solidFill>
                  <a:schemeClr val="tx2"/>
                </a:solidFill>
              </a:rPr>
              <a:t>for the auditing of the Bank’s accounts </a:t>
            </a:r>
            <a:r>
              <a:rPr lang="en-GB" sz="2000" dirty="0" smtClean="0">
                <a:solidFill>
                  <a:schemeClr val="tx2"/>
                </a:solidFill>
              </a:rPr>
              <a:t>to: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Verify that the activities of the Bank conform to best banking practice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Confirm that the financial statements give a true and fair view of the financial position of the Bank in respect of the Bank’s assets, liabilities, results of operations and cash </a:t>
            </a:r>
            <a:r>
              <a:rPr lang="en-GB" dirty="0" smtClean="0">
                <a:solidFill>
                  <a:schemeClr val="tx2"/>
                </a:solidFill>
              </a:rPr>
              <a:t>flow</a:t>
            </a:r>
          </a:p>
          <a:p>
            <a:pPr marL="457200" lvl="1" inden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As obliged by law: Financial </a:t>
            </a:r>
            <a:r>
              <a:rPr lang="en-US" sz="2000" dirty="0">
                <a:solidFill>
                  <a:schemeClr val="tx2"/>
                </a:solidFill>
              </a:rPr>
              <a:t>statements are audited by an independent external auditor, appointed by and reporting directly to EIB`s independent Audit </a:t>
            </a:r>
            <a:r>
              <a:rPr lang="en-US" sz="2000" dirty="0" smtClean="0">
                <a:solidFill>
                  <a:schemeClr val="tx2"/>
                </a:solidFill>
              </a:rPr>
              <a:t>Committee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Audited </a:t>
            </a:r>
            <a:r>
              <a:rPr lang="en-US" sz="2000" dirty="0">
                <a:solidFill>
                  <a:schemeClr val="tx2"/>
                </a:solidFill>
              </a:rPr>
              <a:t>financial statements, once approved, no later than four months after the year end, are published on the Bank’s </a:t>
            </a:r>
            <a:r>
              <a:rPr lang="en-US" sz="2000" dirty="0" smtClean="0">
                <a:solidFill>
                  <a:schemeClr val="tx2"/>
                </a:solidFill>
              </a:rPr>
              <a:t>website </a:t>
            </a:r>
            <a:r>
              <a:rPr lang="en-US" sz="2000" dirty="0" smtClean="0">
                <a:solidFill>
                  <a:schemeClr val="tx2"/>
                </a:solidFill>
                <a:hlinkClick r:id="rId3"/>
              </a:rPr>
              <a:t>www.eib.org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5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06635" y="80628"/>
            <a:ext cx="6481762" cy="612775"/>
          </a:xfrm>
        </p:spPr>
        <p:txBody>
          <a:bodyPr/>
          <a:lstStyle/>
          <a:p>
            <a:r>
              <a:rPr lang="en-GB" dirty="0" smtClean="0"/>
              <a:t>Other control functions</a:t>
            </a:r>
          </a:p>
        </p:txBody>
      </p:sp>
      <p:cxnSp>
        <p:nvCxnSpPr>
          <p:cNvPr id="5" name="Straight Arrow Connector 4"/>
          <p:cNvCxnSpPr>
            <a:stCxn id="13" idx="0"/>
            <a:endCxn id="8" idx="2"/>
          </p:cNvCxnSpPr>
          <p:nvPr/>
        </p:nvCxnSpPr>
        <p:spPr bwMode="auto">
          <a:xfrm flipH="1" flipV="1">
            <a:off x="2033718" y="1844824"/>
            <a:ext cx="810193" cy="792088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13" idx="2"/>
          </p:cNvCxnSpPr>
          <p:nvPr/>
        </p:nvCxnSpPr>
        <p:spPr bwMode="auto">
          <a:xfrm>
            <a:off x="2843911" y="3979936"/>
            <a:ext cx="851496" cy="914400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>
            <a:stCxn id="10" idx="0"/>
          </p:cNvCxnSpPr>
          <p:nvPr/>
        </p:nvCxnSpPr>
        <p:spPr bwMode="auto">
          <a:xfrm flipV="1">
            <a:off x="2033718" y="3979936"/>
            <a:ext cx="630070" cy="85322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12" idx="0"/>
          </p:cNvCxnSpPr>
          <p:nvPr/>
        </p:nvCxnSpPr>
        <p:spPr bwMode="auto">
          <a:xfrm>
            <a:off x="7182290" y="4833156"/>
            <a:ext cx="914400" cy="914400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Curved Right Arrow 19"/>
          <p:cNvSpPr/>
          <p:nvPr/>
        </p:nvSpPr>
        <p:spPr bwMode="auto">
          <a:xfrm>
            <a:off x="691952" y="593068"/>
            <a:ext cx="3742683" cy="6004479"/>
          </a:xfrm>
          <a:prstGeom prst="curvedRightArrow">
            <a:avLst/>
          </a:prstGeom>
          <a:noFill/>
          <a:ln w="12700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3528" y="908720"/>
            <a:ext cx="3420380" cy="9361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fr-CH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" pitchFamily="18" charset="0"/>
              </a:rPr>
              <a:t>IG/</a:t>
            </a:r>
            <a:r>
              <a:rPr kumimoji="0" lang="fr-CH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" pitchFamily="18" charset="0"/>
              </a:rPr>
              <a:t>Internal</a:t>
            </a:r>
            <a:r>
              <a:rPr kumimoji="0" lang="fr-CH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kumimoji="0" lang="fr-CH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Times New Roman" pitchFamily="18" charset="0"/>
              </a:rPr>
              <a:t>Audit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5722" y="2636912"/>
            <a:ext cx="5256378" cy="134302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fr-CH" sz="2400" dirty="0" smtClean="0">
                <a:solidFill>
                  <a:schemeClr val="bg1"/>
                </a:solidFill>
              </a:rPr>
              <a:t>Four </a:t>
            </a:r>
            <a:r>
              <a:rPr lang="fr-CH" sz="2400" dirty="0" err="1" smtClean="0">
                <a:solidFill>
                  <a:schemeClr val="bg1"/>
                </a:solidFill>
              </a:rPr>
              <a:t>independant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</a:rPr>
              <a:t>internal</a:t>
            </a:r>
            <a:r>
              <a:rPr lang="fr-CH" sz="2400" dirty="0" smtClean="0">
                <a:solidFill>
                  <a:schemeClr val="bg1"/>
                </a:solidFill>
              </a:rPr>
              <a:t> control </a:t>
            </a:r>
            <a:r>
              <a:rPr lang="fr-CH" sz="2400" dirty="0" err="1" smtClean="0">
                <a:solidFill>
                  <a:schemeClr val="bg1"/>
                </a:solidFill>
              </a:rPr>
              <a:t>functions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</a:rPr>
              <a:t>within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</a:rPr>
              <a:t>EIB`s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</a:rPr>
              <a:t>Inspectorate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smtClean="0">
                <a:solidFill>
                  <a:schemeClr val="bg1"/>
                </a:solidFill>
              </a:rPr>
              <a:t>General (IG)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23528" y="4833156"/>
            <a:ext cx="3420380" cy="9361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fr-CH" sz="2400" dirty="0">
                <a:solidFill>
                  <a:schemeClr val="bg1"/>
                </a:solidFill>
              </a:rPr>
              <a:t> 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smtClean="0">
                <a:solidFill>
                  <a:schemeClr val="bg1"/>
                </a:solidFill>
              </a:rPr>
              <a:t>IG/</a:t>
            </a:r>
            <a:r>
              <a:rPr lang="fr-CH" sz="2400" dirty="0" err="1" smtClean="0">
                <a:solidFill>
                  <a:schemeClr val="bg1"/>
                </a:solidFill>
              </a:rPr>
              <a:t>Fraud</a:t>
            </a:r>
            <a:r>
              <a:rPr lang="fr-CH" sz="2400" dirty="0" smtClean="0">
                <a:solidFill>
                  <a:schemeClr val="bg1"/>
                </a:solidFill>
              </a:rPr>
              <a:t> </a:t>
            </a:r>
            <a:r>
              <a:rPr lang="fr-CH" sz="2400" dirty="0" smtClean="0">
                <a:solidFill>
                  <a:schemeClr val="bg1"/>
                </a:solidFill>
              </a:rPr>
              <a:t>Investigations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21" name="Curved Right Arrow 20"/>
          <p:cNvSpPr/>
          <p:nvPr/>
        </p:nvSpPr>
        <p:spPr bwMode="auto">
          <a:xfrm rot="10800000">
            <a:off x="4572000" y="188640"/>
            <a:ext cx="3742683" cy="6004479"/>
          </a:xfrm>
          <a:prstGeom prst="curvedRightArrow">
            <a:avLst/>
          </a:prstGeom>
          <a:noFill/>
          <a:ln w="12700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72100" y="4833156"/>
            <a:ext cx="3420380" cy="9361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fr-CH" sz="2400" smtClean="0">
                <a:solidFill>
                  <a:schemeClr val="bg1"/>
                </a:solidFill>
              </a:rPr>
              <a:t>IG/Complaints </a:t>
            </a:r>
            <a:r>
              <a:rPr lang="fr-CH" sz="2400" dirty="0" err="1" smtClean="0">
                <a:solidFill>
                  <a:schemeClr val="bg1"/>
                </a:solidFill>
              </a:rPr>
              <a:t>Mechanism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156176" y="2636912"/>
            <a:ext cx="2844316" cy="13430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fr-CH" sz="2400" dirty="0" smtClean="0">
                <a:solidFill>
                  <a:schemeClr val="bg1"/>
                </a:solidFill>
              </a:rPr>
              <a:t>Office of the Chief Compliance </a:t>
            </a:r>
            <a:r>
              <a:rPr lang="fr-CH" sz="2400" dirty="0" err="1" smtClean="0">
                <a:solidFill>
                  <a:schemeClr val="bg1"/>
                </a:solidFill>
              </a:rPr>
              <a:t>Officer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342620" y="876908"/>
            <a:ext cx="3420380" cy="9361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fr-CH" sz="2400" dirty="0" smtClean="0">
                <a:solidFill>
                  <a:schemeClr val="bg1"/>
                </a:solidFill>
              </a:rPr>
              <a:t>IG/Operations </a:t>
            </a:r>
            <a:r>
              <a:rPr lang="fr-CH" sz="2400" dirty="0" smtClean="0">
                <a:solidFill>
                  <a:schemeClr val="bg1"/>
                </a:solidFill>
              </a:rPr>
              <a:t>Evaluations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1346338" y="104775"/>
            <a:ext cx="6481762" cy="61277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dirty="0"/>
              <a:t>The EIB institutional web</a:t>
            </a:r>
            <a:endParaRPr lang="en-GB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803775" y="2614285"/>
            <a:ext cx="841240" cy="562630"/>
          </a:xfrm>
          <a:prstGeom prst="ellipse">
            <a:avLst/>
          </a:prstGeom>
          <a:solidFill>
            <a:srgbClr val="002060"/>
          </a:solidFill>
          <a:ln w="28575" algn="ctr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EIB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6425" y="1450975"/>
            <a:ext cx="1164101" cy="6340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European </a:t>
            </a:r>
          </a:p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Parliament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984375" y="2386013"/>
            <a:ext cx="1104790" cy="276999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dirty="0"/>
              <a:t>Annual report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9063" y="4926013"/>
            <a:ext cx="182721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None/>
            </a:pPr>
            <a:r>
              <a:rPr lang="en-GB" sz="1600" dirty="0">
                <a:solidFill>
                  <a:schemeClr val="bg1"/>
                </a:solidFill>
              </a:rPr>
              <a:t>European Commission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571750" y="5210175"/>
            <a:ext cx="1903413" cy="738664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None/>
            </a:pPr>
            <a:r>
              <a:rPr lang="en-GB" sz="1200" dirty="0"/>
              <a:t>“blending” EU budgetary resources</a:t>
            </a:r>
          </a:p>
          <a:p>
            <a:pPr algn="l">
              <a:buNone/>
            </a:pPr>
            <a:r>
              <a:rPr lang="en-GB" sz="900" b="0" dirty="0"/>
              <a:t>RSFF model</a:t>
            </a:r>
          </a:p>
          <a:p>
            <a:pPr algn="l">
              <a:buNone/>
            </a:pPr>
            <a:r>
              <a:rPr lang="en-GB" sz="900" b="0" dirty="0"/>
              <a:t>“Project bonds”…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254250" y="4273550"/>
            <a:ext cx="1649413" cy="466725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None/>
            </a:pPr>
            <a:r>
              <a:rPr lang="en-GB" sz="1200" dirty="0"/>
              <a:t>Guarantees outside the EU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09675" y="3270250"/>
            <a:ext cx="1603375" cy="466725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None/>
            </a:pPr>
            <a:r>
              <a:rPr lang="en-GB" sz="1200" dirty="0"/>
              <a:t>Opinion on every EIB project</a:t>
            </a:r>
          </a:p>
        </p:txBody>
      </p:sp>
      <p:cxnSp>
        <p:nvCxnSpPr>
          <p:cNvPr id="17" name="AutoShape 13"/>
          <p:cNvCxnSpPr>
            <a:cxnSpLocks noChangeShapeType="1"/>
            <a:stCxn id="13" idx="0"/>
            <a:endCxn id="16" idx="2"/>
          </p:cNvCxnSpPr>
          <p:nvPr/>
        </p:nvCxnSpPr>
        <p:spPr bwMode="auto">
          <a:xfrm flipV="1">
            <a:off x="1032669" y="3736975"/>
            <a:ext cx="978694" cy="118903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4"/>
          <p:cNvCxnSpPr>
            <a:cxnSpLocks noChangeShapeType="1"/>
            <a:stCxn id="16" idx="3"/>
            <a:endCxn id="10" idx="4"/>
          </p:cNvCxnSpPr>
          <p:nvPr/>
        </p:nvCxnSpPr>
        <p:spPr bwMode="auto">
          <a:xfrm flipV="1">
            <a:off x="2813050" y="3176915"/>
            <a:ext cx="2411345" cy="32669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5"/>
          <p:cNvCxnSpPr>
            <a:cxnSpLocks noChangeShapeType="1"/>
            <a:stCxn id="13" idx="3"/>
            <a:endCxn id="15" idx="1"/>
          </p:cNvCxnSpPr>
          <p:nvPr/>
        </p:nvCxnSpPr>
        <p:spPr bwMode="auto">
          <a:xfrm flipV="1">
            <a:off x="1946275" y="4506913"/>
            <a:ext cx="307975" cy="71148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6"/>
          <p:cNvCxnSpPr>
            <a:cxnSpLocks noChangeShapeType="1"/>
            <a:stCxn id="15" idx="0"/>
            <a:endCxn id="10" idx="4"/>
          </p:cNvCxnSpPr>
          <p:nvPr/>
        </p:nvCxnSpPr>
        <p:spPr bwMode="auto">
          <a:xfrm flipV="1">
            <a:off x="3078957" y="3176915"/>
            <a:ext cx="2145438" cy="1096635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7"/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1946275" y="5218401"/>
            <a:ext cx="625475" cy="361106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8"/>
          <p:cNvCxnSpPr>
            <a:cxnSpLocks noChangeShapeType="1"/>
            <a:stCxn id="14" idx="3"/>
            <a:endCxn id="10" idx="4"/>
          </p:cNvCxnSpPr>
          <p:nvPr/>
        </p:nvCxnSpPr>
        <p:spPr bwMode="auto">
          <a:xfrm flipV="1">
            <a:off x="4475163" y="3176915"/>
            <a:ext cx="749232" cy="2402592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9"/>
          <p:cNvCxnSpPr>
            <a:cxnSpLocks noChangeShapeType="1"/>
            <a:stCxn id="11" idx="3"/>
            <a:endCxn id="12" idx="0"/>
          </p:cNvCxnSpPr>
          <p:nvPr/>
        </p:nvCxnSpPr>
        <p:spPr bwMode="auto">
          <a:xfrm>
            <a:off x="1770526" y="1767985"/>
            <a:ext cx="766244" cy="61802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0"/>
          <p:cNvCxnSpPr>
            <a:cxnSpLocks noChangeShapeType="1"/>
            <a:stCxn id="12" idx="2"/>
            <a:endCxn id="10" idx="2"/>
          </p:cNvCxnSpPr>
          <p:nvPr/>
        </p:nvCxnSpPr>
        <p:spPr bwMode="auto">
          <a:xfrm>
            <a:off x="2536770" y="2663012"/>
            <a:ext cx="2267005" cy="23258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862763" y="4754563"/>
            <a:ext cx="198755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015CA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Court of Justice of the EU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329488" y="3363913"/>
            <a:ext cx="164306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015CA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European Court of Auditors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4762500" y="5573713"/>
            <a:ext cx="2208213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015CA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European Ombudsman</a:t>
            </a:r>
          </a:p>
        </p:txBody>
      </p:sp>
      <p:cxnSp>
        <p:nvCxnSpPr>
          <p:cNvPr id="28" name="AutoShape 24"/>
          <p:cNvCxnSpPr>
            <a:cxnSpLocks noChangeShapeType="1"/>
            <a:stCxn id="26" idx="1"/>
            <a:endCxn id="29" idx="2"/>
          </p:cNvCxnSpPr>
          <p:nvPr/>
        </p:nvCxnSpPr>
        <p:spPr bwMode="auto">
          <a:xfrm flipH="1" flipV="1">
            <a:off x="6494884" y="3501212"/>
            <a:ext cx="834604" cy="155089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975350" y="3224213"/>
            <a:ext cx="1039067" cy="276999"/>
          </a:xfrm>
          <a:prstGeom prst="rect">
            <a:avLst/>
          </a:prstGeom>
          <a:noFill/>
          <a:ln w="38100" cmpd="dbl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i="1" dirty="0"/>
              <a:t>If EU budget</a:t>
            </a:r>
          </a:p>
        </p:txBody>
      </p:sp>
      <p:cxnSp>
        <p:nvCxnSpPr>
          <p:cNvPr id="30" name="AutoShape 26"/>
          <p:cNvCxnSpPr>
            <a:cxnSpLocks noChangeShapeType="1"/>
            <a:stCxn id="29" idx="0"/>
            <a:endCxn id="10" idx="6"/>
          </p:cNvCxnSpPr>
          <p:nvPr/>
        </p:nvCxnSpPr>
        <p:spPr bwMode="auto">
          <a:xfrm flipH="1" flipV="1">
            <a:off x="5645015" y="2895600"/>
            <a:ext cx="849869" cy="328613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7215188" y="2522538"/>
            <a:ext cx="1385887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015CA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OLAF</a:t>
            </a:r>
          </a:p>
        </p:txBody>
      </p:sp>
      <p:cxnSp>
        <p:nvCxnSpPr>
          <p:cNvPr id="32" name="AutoShape 28"/>
          <p:cNvCxnSpPr>
            <a:cxnSpLocks noChangeShapeType="1"/>
            <a:stCxn id="31" idx="1"/>
            <a:endCxn id="46" idx="3"/>
          </p:cNvCxnSpPr>
          <p:nvPr/>
        </p:nvCxnSpPr>
        <p:spPr bwMode="auto">
          <a:xfrm flipH="1">
            <a:off x="6686939" y="2691815"/>
            <a:ext cx="528249" cy="20023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5048250" y="4221163"/>
            <a:ext cx="1984839" cy="276999"/>
          </a:xfrm>
          <a:prstGeom prst="rect">
            <a:avLst/>
          </a:prstGeom>
          <a:noFill/>
          <a:ln w="38100" cmpd="dbl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i="1" dirty="0"/>
              <a:t>If complaint not addressed</a:t>
            </a:r>
          </a:p>
        </p:txBody>
      </p:sp>
      <p:cxnSp>
        <p:nvCxnSpPr>
          <p:cNvPr id="34" name="AutoShape 30"/>
          <p:cNvCxnSpPr>
            <a:cxnSpLocks noChangeShapeType="1"/>
            <a:stCxn id="33" idx="0"/>
            <a:endCxn id="10" idx="5"/>
          </p:cNvCxnSpPr>
          <p:nvPr/>
        </p:nvCxnSpPr>
        <p:spPr bwMode="auto">
          <a:xfrm flipH="1" flipV="1">
            <a:off x="5521818" y="3094520"/>
            <a:ext cx="518852" cy="1126643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31"/>
          <p:cNvCxnSpPr>
            <a:cxnSpLocks noChangeShapeType="1"/>
            <a:stCxn id="27" idx="0"/>
            <a:endCxn id="33" idx="2"/>
          </p:cNvCxnSpPr>
          <p:nvPr/>
        </p:nvCxnSpPr>
        <p:spPr bwMode="auto">
          <a:xfrm flipV="1">
            <a:off x="5866607" y="4498162"/>
            <a:ext cx="174063" cy="1075551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2"/>
          <p:cNvCxnSpPr>
            <a:cxnSpLocks noChangeShapeType="1"/>
            <a:stCxn id="25" idx="0"/>
            <a:endCxn id="33" idx="3"/>
          </p:cNvCxnSpPr>
          <p:nvPr/>
        </p:nvCxnSpPr>
        <p:spPr bwMode="auto">
          <a:xfrm flipH="1" flipV="1">
            <a:off x="7033089" y="4359663"/>
            <a:ext cx="823449" cy="394900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4011613" y="1935163"/>
            <a:ext cx="857927" cy="276999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dirty="0"/>
              <a:t>Mandates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3941763" y="895350"/>
            <a:ext cx="865943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Council</a:t>
            </a:r>
          </a:p>
        </p:txBody>
      </p:sp>
      <p:cxnSp>
        <p:nvCxnSpPr>
          <p:cNvPr id="39" name="AutoShape 35"/>
          <p:cNvCxnSpPr>
            <a:cxnSpLocks noChangeShapeType="1"/>
            <a:stCxn id="38" idx="2"/>
            <a:endCxn id="37" idx="0"/>
          </p:cNvCxnSpPr>
          <p:nvPr/>
        </p:nvCxnSpPr>
        <p:spPr bwMode="auto">
          <a:xfrm>
            <a:off x="4374735" y="1233904"/>
            <a:ext cx="65842" cy="701259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36"/>
          <p:cNvCxnSpPr>
            <a:cxnSpLocks noChangeShapeType="1"/>
            <a:stCxn id="11" idx="3"/>
            <a:endCxn id="37" idx="1"/>
          </p:cNvCxnSpPr>
          <p:nvPr/>
        </p:nvCxnSpPr>
        <p:spPr bwMode="auto">
          <a:xfrm>
            <a:off x="1770526" y="1767985"/>
            <a:ext cx="2241087" cy="30567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37"/>
          <p:cNvCxnSpPr>
            <a:cxnSpLocks noChangeShapeType="1"/>
            <a:stCxn id="37" idx="2"/>
            <a:endCxn id="10" idx="1"/>
          </p:cNvCxnSpPr>
          <p:nvPr/>
        </p:nvCxnSpPr>
        <p:spPr bwMode="auto">
          <a:xfrm>
            <a:off x="4440577" y="2212162"/>
            <a:ext cx="486395" cy="484518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6911975" y="411163"/>
            <a:ext cx="2003425" cy="46166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Development/ International Financial Institutions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5475288" y="1017588"/>
            <a:ext cx="1061509" cy="646331"/>
          </a:xfrm>
          <a:prstGeom prst="rect">
            <a:avLst/>
          </a:prstGeom>
          <a:noFill/>
          <a:ln w="9525" algn="ctr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b="0" dirty="0"/>
              <a:t>Cooperation:</a:t>
            </a:r>
          </a:p>
          <a:p>
            <a:pPr>
              <a:buNone/>
            </a:pPr>
            <a:r>
              <a:rPr lang="en-GB" sz="1200" b="0" dirty="0"/>
              <a:t>Co-financing</a:t>
            </a:r>
          </a:p>
          <a:p>
            <a:pPr>
              <a:buNone/>
            </a:pPr>
            <a:r>
              <a:rPr lang="en-GB" sz="1200" b="0" dirty="0"/>
              <a:t>Peer review</a:t>
            </a:r>
          </a:p>
        </p:txBody>
      </p:sp>
      <p:cxnSp>
        <p:nvCxnSpPr>
          <p:cNvPr id="44" name="AutoShape 40"/>
          <p:cNvCxnSpPr>
            <a:cxnSpLocks noChangeShapeType="1"/>
            <a:stCxn id="42" idx="1"/>
            <a:endCxn id="43" idx="0"/>
          </p:cNvCxnSpPr>
          <p:nvPr/>
        </p:nvCxnSpPr>
        <p:spPr bwMode="auto">
          <a:xfrm flipH="1">
            <a:off x="6006043" y="641996"/>
            <a:ext cx="905932" cy="375592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41"/>
          <p:cNvCxnSpPr>
            <a:cxnSpLocks noChangeShapeType="1"/>
            <a:stCxn id="43" idx="2"/>
            <a:endCxn id="10" idx="0"/>
          </p:cNvCxnSpPr>
          <p:nvPr/>
        </p:nvCxnSpPr>
        <p:spPr bwMode="auto">
          <a:xfrm flipH="1">
            <a:off x="5224395" y="1663919"/>
            <a:ext cx="781648" cy="950366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6022975" y="2573338"/>
            <a:ext cx="663964" cy="276999"/>
          </a:xfrm>
          <a:prstGeom prst="rect">
            <a:avLst/>
          </a:prstGeom>
          <a:noFill/>
          <a:ln w="38100" cmpd="dbl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1200" i="1" dirty="0"/>
              <a:t>If fraud</a:t>
            </a:r>
          </a:p>
        </p:txBody>
      </p:sp>
      <p:cxnSp>
        <p:nvCxnSpPr>
          <p:cNvPr id="47" name="AutoShape 43"/>
          <p:cNvCxnSpPr>
            <a:cxnSpLocks noChangeShapeType="1"/>
            <a:stCxn id="46" idx="1"/>
            <a:endCxn id="10" idx="6"/>
          </p:cNvCxnSpPr>
          <p:nvPr/>
        </p:nvCxnSpPr>
        <p:spPr bwMode="auto">
          <a:xfrm flipH="1">
            <a:off x="5645015" y="2711838"/>
            <a:ext cx="377960" cy="183762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7078663" y="1490663"/>
            <a:ext cx="1836737" cy="8540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015CA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GB" sz="1600" dirty="0">
                <a:solidFill>
                  <a:schemeClr val="bg1"/>
                </a:solidFill>
              </a:rPr>
              <a:t>European Data Protection Supervisor</a:t>
            </a:r>
          </a:p>
        </p:txBody>
      </p:sp>
      <p:cxnSp>
        <p:nvCxnSpPr>
          <p:cNvPr id="49" name="AutoShape 45"/>
          <p:cNvCxnSpPr>
            <a:cxnSpLocks noChangeShapeType="1"/>
            <a:stCxn id="48" idx="1"/>
            <a:endCxn id="10" idx="7"/>
          </p:cNvCxnSpPr>
          <p:nvPr/>
        </p:nvCxnSpPr>
        <p:spPr bwMode="auto">
          <a:xfrm flipH="1">
            <a:off x="5521818" y="1917701"/>
            <a:ext cx="1556845" cy="778979"/>
          </a:xfrm>
          <a:prstGeom prst="straightConnector1">
            <a:avLst/>
          </a:prstGeom>
          <a:noFill/>
          <a:ln w="28575">
            <a:solidFill>
              <a:schemeClr val="accent4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008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1534603"/>
              </p:ext>
            </p:extLst>
          </p:nvPr>
        </p:nvGraphicFramePr>
        <p:xfrm>
          <a:off x="143508" y="692696"/>
          <a:ext cx="882098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934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Cover">
  <a:themeElements>
    <a:clrScheme name="EIB PPT Template 12">
      <a:dk1>
        <a:srgbClr val="000000"/>
      </a:dk1>
      <a:lt1>
        <a:srgbClr val="FFFFFF"/>
      </a:lt1>
      <a:dk2>
        <a:srgbClr val="015CAB"/>
      </a:dk2>
      <a:lt2>
        <a:srgbClr val="808080"/>
      </a:lt2>
      <a:accent1>
        <a:srgbClr val="00CC99"/>
      </a:accent1>
      <a:accent2>
        <a:srgbClr val="015CAB"/>
      </a:accent2>
      <a:accent3>
        <a:srgbClr val="FFFFFF"/>
      </a:accent3>
      <a:accent4>
        <a:srgbClr val="000000"/>
      </a:accent4>
      <a:accent5>
        <a:srgbClr val="AAE2CA"/>
      </a:accent5>
      <a:accent6>
        <a:srgbClr val="01539B"/>
      </a:accent6>
      <a:hlink>
        <a:srgbClr val="015CAB"/>
      </a:hlink>
      <a:folHlink>
        <a:srgbClr val="B2B2B2"/>
      </a:folHlink>
    </a:clrScheme>
    <a:fontScheme name="EIB PPT Template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IB 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B 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2">
        <a:dk1>
          <a:srgbClr val="000000"/>
        </a:dk1>
        <a:lt1>
          <a:srgbClr val="FFFFFF"/>
        </a:lt1>
        <a:dk2>
          <a:srgbClr val="015CAB"/>
        </a:dk2>
        <a:lt2>
          <a:srgbClr val="808080"/>
        </a:lt2>
        <a:accent1>
          <a:srgbClr val="00CC99"/>
        </a:accent1>
        <a:accent2>
          <a:srgbClr val="015CAB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1539B"/>
        </a:accent6>
        <a:hlink>
          <a:srgbClr val="015CA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side">
  <a:themeElements>
    <a:clrScheme name="EIB PPT Template 12">
      <a:dk1>
        <a:srgbClr val="000000"/>
      </a:dk1>
      <a:lt1>
        <a:srgbClr val="FFFFFF"/>
      </a:lt1>
      <a:dk2>
        <a:srgbClr val="015CAB"/>
      </a:dk2>
      <a:lt2>
        <a:srgbClr val="808080"/>
      </a:lt2>
      <a:accent1>
        <a:srgbClr val="00CC99"/>
      </a:accent1>
      <a:accent2>
        <a:srgbClr val="015CAB"/>
      </a:accent2>
      <a:accent3>
        <a:srgbClr val="FFFFFF"/>
      </a:accent3>
      <a:accent4>
        <a:srgbClr val="000000"/>
      </a:accent4>
      <a:accent5>
        <a:srgbClr val="AAE2CA"/>
      </a:accent5>
      <a:accent6>
        <a:srgbClr val="01539B"/>
      </a:accent6>
      <a:hlink>
        <a:srgbClr val="015CAB"/>
      </a:hlink>
      <a:folHlink>
        <a:srgbClr val="B2B2B2"/>
      </a:folHlink>
    </a:clrScheme>
    <a:fontScheme name="EIB PPT Template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IB 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B 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2">
        <a:dk1>
          <a:srgbClr val="000000"/>
        </a:dk1>
        <a:lt1>
          <a:srgbClr val="FFFFFF"/>
        </a:lt1>
        <a:dk2>
          <a:srgbClr val="015CAB"/>
        </a:dk2>
        <a:lt2>
          <a:srgbClr val="808080"/>
        </a:lt2>
        <a:accent1>
          <a:srgbClr val="00CC99"/>
        </a:accent1>
        <a:accent2>
          <a:srgbClr val="015CAB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1539B"/>
        </a:accent6>
        <a:hlink>
          <a:srgbClr val="015CA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15831</TotalTime>
  <Words>612</Words>
  <Application>Microsoft Office PowerPoint</Application>
  <PresentationFormat>On-screen Show (4:3)</PresentationFormat>
  <Paragraphs>92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1_Cover</vt:lpstr>
      <vt:lpstr>2_Inside</vt:lpstr>
      <vt:lpstr>EIB Corporate Theme</vt:lpstr>
      <vt:lpstr>  EIB - using Europe’s leverage and how to account for it   </vt:lpstr>
      <vt:lpstr>The EIB at a glance</vt:lpstr>
      <vt:lpstr>The Governance of the EIB</vt:lpstr>
      <vt:lpstr>The Audit Committee</vt:lpstr>
      <vt:lpstr>Other control functions</vt:lpstr>
      <vt:lpstr>The EIB institutional web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2013</dc:title>
  <dc:creator>EIB</dc:creator>
  <cp:lastModifiedBy>HOYER Bruno</cp:lastModifiedBy>
  <cp:revision>1402</cp:revision>
  <cp:lastPrinted>2014-08-29T13:54:32Z</cp:lastPrinted>
  <dcterms:created xsi:type="dcterms:W3CDTF">2006-01-26T09:30:31Z</dcterms:created>
  <dcterms:modified xsi:type="dcterms:W3CDTF">2014-10-13T08:46:31Z</dcterms:modified>
</cp:coreProperties>
</file>